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3"/>
  </p:notesMasterIdLst>
  <p:sldIdLst>
    <p:sldId id="317" r:id="rId2"/>
    <p:sldId id="318" r:id="rId3"/>
    <p:sldId id="328" r:id="rId4"/>
    <p:sldId id="320" r:id="rId5"/>
    <p:sldId id="310" r:id="rId6"/>
    <p:sldId id="265" r:id="rId7"/>
    <p:sldId id="283" r:id="rId8"/>
    <p:sldId id="308" r:id="rId9"/>
    <p:sldId id="316" r:id="rId10"/>
    <p:sldId id="295" r:id="rId11"/>
    <p:sldId id="278" r:id="rId12"/>
    <p:sldId id="280" r:id="rId13"/>
    <p:sldId id="311" r:id="rId14"/>
    <p:sldId id="321" r:id="rId15"/>
    <p:sldId id="313" r:id="rId16"/>
    <p:sldId id="325" r:id="rId17"/>
    <p:sldId id="326" r:id="rId18"/>
    <p:sldId id="267" r:id="rId19"/>
    <p:sldId id="322" r:id="rId20"/>
    <p:sldId id="323" r:id="rId21"/>
    <p:sldId id="324"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01"/>
    <p:restoredTop sz="96405"/>
  </p:normalViewPr>
  <p:slideViewPr>
    <p:cSldViewPr snapToGrid="0" snapToObjects="1">
      <p:cViewPr varScale="1">
        <p:scale>
          <a:sx n="115" d="100"/>
          <a:sy n="115" d="100"/>
        </p:scale>
        <p:origin x="145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6E4C54-847B-2245-8508-030A982B0D21}" type="datetimeFigureOut">
              <a:rPr lang="en-US" smtClean="0"/>
              <a:t>8/5/2021</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29F7A0-9F03-344F-8231-89F6A86EAA09}" type="slidenum">
              <a:rPr lang="en-US" smtClean="0"/>
              <a:t>‹#›</a:t>
            </a:fld>
            <a:endParaRPr lang="en-US" dirty="0"/>
          </a:p>
        </p:txBody>
      </p:sp>
    </p:spTree>
    <p:extLst>
      <p:ext uri="{BB962C8B-B14F-4D97-AF65-F5344CB8AC3E}">
        <p14:creationId xmlns:p14="http://schemas.microsoft.com/office/powerpoint/2010/main" val="3276185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84216AA-2952-C849-885A-35C806B6E770}" type="datetimeFigureOut">
              <a:rPr lang="en-US" smtClean="0"/>
              <a:t>8/5/2021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A16A28-1ABA-B941-AC98-C02C3EEFCE35}" type="slidenum">
              <a:rPr lang="en-US" smtClean="0"/>
              <a:t>‹#›</a:t>
            </a:fld>
            <a:endParaRPr lang="en-US" dirty="0"/>
          </a:p>
        </p:txBody>
      </p:sp>
    </p:spTree>
    <p:extLst>
      <p:ext uri="{BB962C8B-B14F-4D97-AF65-F5344CB8AC3E}">
        <p14:creationId xmlns:p14="http://schemas.microsoft.com/office/powerpoint/2010/main" val="1971514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4216AA-2952-C849-885A-35C806B6E770}" type="datetimeFigureOut">
              <a:rPr lang="en-US" smtClean="0"/>
              <a:t>8/5/2021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A16A28-1ABA-B941-AC98-C02C3EEFCE35}" type="slidenum">
              <a:rPr lang="en-US" smtClean="0"/>
              <a:t>‹#›</a:t>
            </a:fld>
            <a:endParaRPr lang="en-US" dirty="0"/>
          </a:p>
        </p:txBody>
      </p:sp>
    </p:spTree>
    <p:extLst>
      <p:ext uri="{BB962C8B-B14F-4D97-AF65-F5344CB8AC3E}">
        <p14:creationId xmlns:p14="http://schemas.microsoft.com/office/powerpoint/2010/main" val="2152505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4216AA-2952-C849-885A-35C806B6E770}" type="datetimeFigureOut">
              <a:rPr lang="en-US" smtClean="0"/>
              <a:t>8/5/2021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A16A28-1ABA-B941-AC98-C02C3EEFCE35}" type="slidenum">
              <a:rPr lang="en-US" smtClean="0"/>
              <a:t>‹#›</a:t>
            </a:fld>
            <a:endParaRPr lang="en-US" dirty="0"/>
          </a:p>
        </p:txBody>
      </p:sp>
    </p:spTree>
    <p:extLst>
      <p:ext uri="{BB962C8B-B14F-4D97-AF65-F5344CB8AC3E}">
        <p14:creationId xmlns:p14="http://schemas.microsoft.com/office/powerpoint/2010/main" val="4115771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4216AA-2952-C849-885A-35C806B6E770}" type="datetimeFigureOut">
              <a:rPr lang="en-US" smtClean="0"/>
              <a:t>8/5/2021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A16A28-1ABA-B941-AC98-C02C3EEFCE35}" type="slidenum">
              <a:rPr lang="en-US" smtClean="0"/>
              <a:t>‹#›</a:t>
            </a:fld>
            <a:endParaRPr lang="en-US" dirty="0"/>
          </a:p>
        </p:txBody>
      </p:sp>
    </p:spTree>
    <p:extLst>
      <p:ext uri="{BB962C8B-B14F-4D97-AF65-F5344CB8AC3E}">
        <p14:creationId xmlns:p14="http://schemas.microsoft.com/office/powerpoint/2010/main" val="88506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4216AA-2952-C849-885A-35C806B6E770}" type="datetimeFigureOut">
              <a:rPr lang="en-US" smtClean="0"/>
              <a:t>8/5/2021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A16A28-1ABA-B941-AC98-C02C3EEFCE35}" type="slidenum">
              <a:rPr lang="en-US" smtClean="0"/>
              <a:t>‹#›</a:t>
            </a:fld>
            <a:endParaRPr lang="en-US" dirty="0"/>
          </a:p>
        </p:txBody>
      </p:sp>
    </p:spTree>
    <p:extLst>
      <p:ext uri="{BB962C8B-B14F-4D97-AF65-F5344CB8AC3E}">
        <p14:creationId xmlns:p14="http://schemas.microsoft.com/office/powerpoint/2010/main" val="521138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84216AA-2952-C849-885A-35C806B6E770}" type="datetimeFigureOut">
              <a:rPr lang="en-US" smtClean="0"/>
              <a:t>8/5/2021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EA16A28-1ABA-B941-AC98-C02C3EEFCE35}" type="slidenum">
              <a:rPr lang="en-US" smtClean="0"/>
              <a:t>‹#›</a:t>
            </a:fld>
            <a:endParaRPr lang="en-US" dirty="0"/>
          </a:p>
        </p:txBody>
      </p:sp>
    </p:spTree>
    <p:extLst>
      <p:ext uri="{BB962C8B-B14F-4D97-AF65-F5344CB8AC3E}">
        <p14:creationId xmlns:p14="http://schemas.microsoft.com/office/powerpoint/2010/main" val="1541907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84216AA-2952-C849-885A-35C806B6E770}" type="datetimeFigureOut">
              <a:rPr lang="en-US" smtClean="0"/>
              <a:t>8/5/2021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EA16A28-1ABA-B941-AC98-C02C3EEFCE35}" type="slidenum">
              <a:rPr lang="en-US" smtClean="0"/>
              <a:t>‹#›</a:t>
            </a:fld>
            <a:endParaRPr lang="en-US" dirty="0"/>
          </a:p>
        </p:txBody>
      </p:sp>
    </p:spTree>
    <p:extLst>
      <p:ext uri="{BB962C8B-B14F-4D97-AF65-F5344CB8AC3E}">
        <p14:creationId xmlns:p14="http://schemas.microsoft.com/office/powerpoint/2010/main" val="141221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4216AA-2952-C849-885A-35C806B6E770}" type="datetimeFigureOut">
              <a:rPr lang="en-US" smtClean="0"/>
              <a:t>8/5/2021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EA16A28-1ABA-B941-AC98-C02C3EEFCE35}" type="slidenum">
              <a:rPr lang="en-US" smtClean="0"/>
              <a:t>‹#›</a:t>
            </a:fld>
            <a:endParaRPr lang="en-US" dirty="0"/>
          </a:p>
        </p:txBody>
      </p:sp>
    </p:spTree>
    <p:extLst>
      <p:ext uri="{BB962C8B-B14F-4D97-AF65-F5344CB8AC3E}">
        <p14:creationId xmlns:p14="http://schemas.microsoft.com/office/powerpoint/2010/main" val="151682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4216AA-2952-C849-885A-35C806B6E770}" type="datetimeFigureOut">
              <a:rPr lang="en-US" smtClean="0"/>
              <a:t>8/5/2021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EA16A28-1ABA-B941-AC98-C02C3EEFCE35}" type="slidenum">
              <a:rPr lang="en-US" smtClean="0"/>
              <a:t>‹#›</a:t>
            </a:fld>
            <a:endParaRPr lang="en-US" dirty="0"/>
          </a:p>
        </p:txBody>
      </p:sp>
    </p:spTree>
    <p:extLst>
      <p:ext uri="{BB962C8B-B14F-4D97-AF65-F5344CB8AC3E}">
        <p14:creationId xmlns:p14="http://schemas.microsoft.com/office/powerpoint/2010/main" val="2827034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84216AA-2952-C849-885A-35C806B6E770}" type="datetimeFigureOut">
              <a:rPr lang="en-US" smtClean="0"/>
              <a:t>8/5/2021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EA16A28-1ABA-B941-AC98-C02C3EEFCE35}" type="slidenum">
              <a:rPr lang="en-US" smtClean="0"/>
              <a:t>‹#›</a:t>
            </a:fld>
            <a:endParaRPr lang="en-US" dirty="0"/>
          </a:p>
        </p:txBody>
      </p:sp>
    </p:spTree>
    <p:extLst>
      <p:ext uri="{BB962C8B-B14F-4D97-AF65-F5344CB8AC3E}">
        <p14:creationId xmlns:p14="http://schemas.microsoft.com/office/powerpoint/2010/main" val="1563194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84216AA-2952-C849-885A-35C806B6E770}" type="datetimeFigureOut">
              <a:rPr lang="en-US" smtClean="0"/>
              <a:t>8/5/2021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EA16A28-1ABA-B941-AC98-C02C3EEFCE35}" type="slidenum">
              <a:rPr lang="en-US" smtClean="0"/>
              <a:t>‹#›</a:t>
            </a:fld>
            <a:endParaRPr lang="en-US" dirty="0"/>
          </a:p>
        </p:txBody>
      </p:sp>
    </p:spTree>
    <p:extLst>
      <p:ext uri="{BB962C8B-B14F-4D97-AF65-F5344CB8AC3E}">
        <p14:creationId xmlns:p14="http://schemas.microsoft.com/office/powerpoint/2010/main" val="2452558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4216AA-2952-C849-885A-35C806B6E770}" type="datetimeFigureOut">
              <a:rPr lang="en-US" smtClean="0"/>
              <a:t>8/5/2021</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A16A28-1ABA-B941-AC98-C02C3EEFCE35}" type="slidenum">
              <a:rPr lang="en-US" smtClean="0"/>
              <a:t>‹#›</a:t>
            </a:fld>
            <a:endParaRPr lang="en-US" dirty="0"/>
          </a:p>
        </p:txBody>
      </p:sp>
    </p:spTree>
    <p:extLst>
      <p:ext uri="{BB962C8B-B14F-4D97-AF65-F5344CB8AC3E}">
        <p14:creationId xmlns:p14="http://schemas.microsoft.com/office/powerpoint/2010/main" val="40105011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tiff"/><Relationship Id="rId1" Type="http://schemas.openxmlformats.org/officeDocument/2006/relationships/slideLayout" Target="../slideLayouts/slideLayout1.xml"/><Relationship Id="rId5" Type="http://schemas.openxmlformats.org/officeDocument/2006/relationships/image" Target="../media/image22.tiff"/><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tiff"/><Relationship Id="rId1" Type="http://schemas.openxmlformats.org/officeDocument/2006/relationships/slideLayout" Target="../slideLayouts/slideLayout1.xml"/><Relationship Id="rId5" Type="http://schemas.openxmlformats.org/officeDocument/2006/relationships/image" Target="../media/image23.tiff"/><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tiff"/><Relationship Id="rId1" Type="http://schemas.openxmlformats.org/officeDocument/2006/relationships/slideLayout" Target="../slideLayouts/slideLayout1.xml"/><Relationship Id="rId5" Type="http://schemas.openxmlformats.org/officeDocument/2006/relationships/image" Target="../media/image24.tiff"/><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tiff"/><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4.emf"/></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31.png"/><Relationship Id="rId2" Type="http://schemas.openxmlformats.org/officeDocument/2006/relationships/image" Target="../media/image2.tiff"/><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4.emf"/></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tiff"/><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tiff"/><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hyperlink" Target="https://journalism.columbia.edu/event-rentals" TargetMode="External"/><Relationship Id="rId4" Type="http://schemas.openxmlformats.org/officeDocument/2006/relationships/image" Target="../media/image34.jpg"/></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tiff"/><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emf"/><Relationship Id="rId7" Type="http://schemas.openxmlformats.org/officeDocument/2006/relationships/image" Target="../media/image7.png"/><Relationship Id="rId2" Type="http://schemas.openxmlformats.org/officeDocument/2006/relationships/image" Target="../media/image2.tiff"/><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emf"/><Relationship Id="rId9" Type="http://schemas.openxmlformats.org/officeDocument/2006/relationships/image" Target="../media/image9.jpg"/></Relationships>
</file>

<file path=ppt/slides/_rels/slide5.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3.emf"/><Relationship Id="rId7" Type="http://schemas.openxmlformats.org/officeDocument/2006/relationships/image" Target="../media/image12.jpg"/><Relationship Id="rId2" Type="http://schemas.openxmlformats.org/officeDocument/2006/relationships/image" Target="../media/image2.tiff"/><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4.emf"/></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16.tiff"/><Relationship Id="rId2" Type="http://schemas.openxmlformats.org/officeDocument/2006/relationships/image" Target="../media/image14.tiff"/><Relationship Id="rId1" Type="http://schemas.openxmlformats.org/officeDocument/2006/relationships/slideLayout" Target="../slideLayouts/slideLayout1.xml"/><Relationship Id="rId6" Type="http://schemas.openxmlformats.org/officeDocument/2006/relationships/image" Target="../media/image15.tiff"/><Relationship Id="rId5" Type="http://schemas.openxmlformats.org/officeDocument/2006/relationships/image" Target="../media/image4.emf"/><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tiff"/><Relationship Id="rId1" Type="http://schemas.openxmlformats.org/officeDocument/2006/relationships/slideLayout" Target="../slideLayouts/slideLayout1.xml"/><Relationship Id="rId6" Type="http://schemas.openxmlformats.org/officeDocument/2006/relationships/image" Target="../media/image18.tiff"/><Relationship Id="rId5" Type="http://schemas.openxmlformats.org/officeDocument/2006/relationships/image" Target="../media/image17.tiff"/><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tiff"/><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26DC4-27E3-3F4E-8836-27AD1B8A651C}"/>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B31635C5-7045-4341-91DE-BE97376CDC7D}"/>
              </a:ext>
            </a:extLst>
          </p:cNvPr>
          <p:cNvPicPr>
            <a:picLocks noGrp="1" noChangeAspect="1"/>
          </p:cNvPicPr>
          <p:nvPr>
            <p:ph idx="1"/>
          </p:nvPr>
        </p:nvPicPr>
        <p:blipFill>
          <a:blip r:embed="rId2"/>
          <a:stretch>
            <a:fillRect/>
          </a:stretch>
        </p:blipFill>
        <p:spPr>
          <a:xfrm>
            <a:off x="-50195" y="0"/>
            <a:ext cx="9194195" cy="6880011"/>
          </a:xfrm>
        </p:spPr>
      </p:pic>
    </p:spTree>
    <p:extLst>
      <p:ext uri="{BB962C8B-B14F-4D97-AF65-F5344CB8AC3E}">
        <p14:creationId xmlns:p14="http://schemas.microsoft.com/office/powerpoint/2010/main" val="1996966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DB5BC02-CAEA-F649-81EA-FD1A630657D9}"/>
              </a:ext>
            </a:extLst>
          </p:cNvPr>
          <p:cNvPicPr>
            <a:picLocks noChangeAspect="1"/>
          </p:cNvPicPr>
          <p:nvPr/>
        </p:nvPicPr>
        <p:blipFill rotWithShape="1">
          <a:blip r:embed="rId2"/>
          <a:srcRect r="11111"/>
          <a:stretch/>
        </p:blipFill>
        <p:spPr>
          <a:xfrm>
            <a:off x="0" y="0"/>
            <a:ext cx="9144000" cy="6858000"/>
          </a:xfrm>
          <a:prstGeom prst="rect">
            <a:avLst/>
          </a:prstGeom>
          <a:solidFill>
            <a:srgbClr val="2C4E86"/>
          </a:solidFill>
        </p:spPr>
      </p:pic>
      <p:pic>
        <p:nvPicPr>
          <p:cNvPr id="2" name="Picture 1">
            <a:extLst>
              <a:ext uri="{FF2B5EF4-FFF2-40B4-BE49-F238E27FC236}">
                <a16:creationId xmlns:a16="http://schemas.microsoft.com/office/drawing/2014/main" id="{4DEAA0B8-9148-724F-AA9A-AF60FBE322F6}"/>
              </a:ext>
            </a:extLst>
          </p:cNvPr>
          <p:cNvPicPr>
            <a:picLocks noChangeAspect="1"/>
          </p:cNvPicPr>
          <p:nvPr/>
        </p:nvPicPr>
        <p:blipFill rotWithShape="1">
          <a:blip r:embed="rId2"/>
          <a:srcRect t="89569" r="11111"/>
          <a:stretch/>
        </p:blipFill>
        <p:spPr>
          <a:xfrm>
            <a:off x="0" y="6142616"/>
            <a:ext cx="9144000" cy="715383"/>
          </a:xfrm>
          <a:prstGeom prst="rect">
            <a:avLst/>
          </a:prstGeom>
        </p:spPr>
      </p:pic>
      <p:pic>
        <p:nvPicPr>
          <p:cNvPr id="3" name="Picture 2">
            <a:extLst>
              <a:ext uri="{FF2B5EF4-FFF2-40B4-BE49-F238E27FC236}">
                <a16:creationId xmlns:a16="http://schemas.microsoft.com/office/drawing/2014/main" id="{4902D499-9BB4-874E-819F-F6E0688885C9}"/>
              </a:ext>
            </a:extLst>
          </p:cNvPr>
          <p:cNvPicPr>
            <a:picLocks noChangeAspect="1"/>
          </p:cNvPicPr>
          <p:nvPr/>
        </p:nvPicPr>
        <p:blipFill>
          <a:blip r:embed="rId3"/>
          <a:stretch>
            <a:fillRect/>
          </a:stretch>
        </p:blipFill>
        <p:spPr>
          <a:xfrm>
            <a:off x="359629" y="6347011"/>
            <a:ext cx="2251601" cy="215153"/>
          </a:xfrm>
          <a:prstGeom prst="rect">
            <a:avLst/>
          </a:prstGeom>
        </p:spPr>
      </p:pic>
      <p:pic>
        <p:nvPicPr>
          <p:cNvPr id="6" name="Picture 5">
            <a:extLst>
              <a:ext uri="{FF2B5EF4-FFF2-40B4-BE49-F238E27FC236}">
                <a16:creationId xmlns:a16="http://schemas.microsoft.com/office/drawing/2014/main" id="{D6298E87-F65E-C841-B75C-711D0F3E3294}"/>
              </a:ext>
            </a:extLst>
          </p:cNvPr>
          <p:cNvPicPr>
            <a:picLocks noChangeAspect="1"/>
          </p:cNvPicPr>
          <p:nvPr/>
        </p:nvPicPr>
        <p:blipFill>
          <a:blip r:embed="rId4"/>
          <a:stretch>
            <a:fillRect/>
          </a:stretch>
        </p:blipFill>
        <p:spPr>
          <a:xfrm>
            <a:off x="6858000" y="6420899"/>
            <a:ext cx="1790279" cy="158815"/>
          </a:xfrm>
          <a:prstGeom prst="rect">
            <a:avLst/>
          </a:prstGeom>
        </p:spPr>
      </p:pic>
      <p:pic>
        <p:nvPicPr>
          <p:cNvPr id="4" name="Picture 3">
            <a:extLst>
              <a:ext uri="{FF2B5EF4-FFF2-40B4-BE49-F238E27FC236}">
                <a16:creationId xmlns:a16="http://schemas.microsoft.com/office/drawing/2014/main" id="{CF489FDE-89E3-8745-9A94-A46575CD144E}"/>
              </a:ext>
            </a:extLst>
          </p:cNvPr>
          <p:cNvPicPr>
            <a:picLocks noChangeAspect="1"/>
          </p:cNvPicPr>
          <p:nvPr/>
        </p:nvPicPr>
        <p:blipFill>
          <a:blip r:embed="rId5"/>
          <a:stretch>
            <a:fillRect/>
          </a:stretch>
        </p:blipFill>
        <p:spPr>
          <a:xfrm>
            <a:off x="1893533" y="0"/>
            <a:ext cx="4964467" cy="6142614"/>
          </a:xfrm>
          <a:prstGeom prst="rect">
            <a:avLst/>
          </a:prstGeom>
        </p:spPr>
      </p:pic>
    </p:spTree>
    <p:extLst>
      <p:ext uri="{BB962C8B-B14F-4D97-AF65-F5344CB8AC3E}">
        <p14:creationId xmlns:p14="http://schemas.microsoft.com/office/powerpoint/2010/main" val="2113851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EF986C4-3185-4E44-A273-7D6F4E698826}"/>
              </a:ext>
            </a:extLst>
          </p:cNvPr>
          <p:cNvPicPr>
            <a:picLocks noChangeAspect="1"/>
          </p:cNvPicPr>
          <p:nvPr/>
        </p:nvPicPr>
        <p:blipFill rotWithShape="1">
          <a:blip r:embed="rId2"/>
          <a:srcRect r="11111"/>
          <a:stretch/>
        </p:blipFill>
        <p:spPr>
          <a:xfrm>
            <a:off x="0" y="0"/>
            <a:ext cx="9144000" cy="6858000"/>
          </a:xfrm>
          <a:prstGeom prst="rect">
            <a:avLst/>
          </a:prstGeom>
          <a:solidFill>
            <a:srgbClr val="2C4E86"/>
          </a:solidFill>
        </p:spPr>
      </p:pic>
      <p:pic>
        <p:nvPicPr>
          <p:cNvPr id="2" name="Picture 1">
            <a:extLst>
              <a:ext uri="{FF2B5EF4-FFF2-40B4-BE49-F238E27FC236}">
                <a16:creationId xmlns:a16="http://schemas.microsoft.com/office/drawing/2014/main" id="{4DEAA0B8-9148-724F-AA9A-AF60FBE322F6}"/>
              </a:ext>
            </a:extLst>
          </p:cNvPr>
          <p:cNvPicPr>
            <a:picLocks noChangeAspect="1"/>
          </p:cNvPicPr>
          <p:nvPr/>
        </p:nvPicPr>
        <p:blipFill rotWithShape="1">
          <a:blip r:embed="rId2"/>
          <a:srcRect t="89569" r="11111"/>
          <a:stretch/>
        </p:blipFill>
        <p:spPr>
          <a:xfrm>
            <a:off x="0" y="6142616"/>
            <a:ext cx="9144000" cy="715383"/>
          </a:xfrm>
          <a:prstGeom prst="rect">
            <a:avLst/>
          </a:prstGeom>
        </p:spPr>
      </p:pic>
      <p:pic>
        <p:nvPicPr>
          <p:cNvPr id="3" name="Picture 2">
            <a:extLst>
              <a:ext uri="{FF2B5EF4-FFF2-40B4-BE49-F238E27FC236}">
                <a16:creationId xmlns:a16="http://schemas.microsoft.com/office/drawing/2014/main" id="{4902D499-9BB4-874E-819F-F6E0688885C9}"/>
              </a:ext>
            </a:extLst>
          </p:cNvPr>
          <p:cNvPicPr>
            <a:picLocks noChangeAspect="1"/>
          </p:cNvPicPr>
          <p:nvPr/>
        </p:nvPicPr>
        <p:blipFill>
          <a:blip r:embed="rId3"/>
          <a:stretch>
            <a:fillRect/>
          </a:stretch>
        </p:blipFill>
        <p:spPr>
          <a:xfrm>
            <a:off x="359629" y="6347011"/>
            <a:ext cx="2251601" cy="215153"/>
          </a:xfrm>
          <a:prstGeom prst="rect">
            <a:avLst/>
          </a:prstGeom>
        </p:spPr>
      </p:pic>
      <p:pic>
        <p:nvPicPr>
          <p:cNvPr id="6" name="Picture 5">
            <a:extLst>
              <a:ext uri="{FF2B5EF4-FFF2-40B4-BE49-F238E27FC236}">
                <a16:creationId xmlns:a16="http://schemas.microsoft.com/office/drawing/2014/main" id="{D6298E87-F65E-C841-B75C-711D0F3E3294}"/>
              </a:ext>
            </a:extLst>
          </p:cNvPr>
          <p:cNvPicPr>
            <a:picLocks noChangeAspect="1"/>
          </p:cNvPicPr>
          <p:nvPr/>
        </p:nvPicPr>
        <p:blipFill>
          <a:blip r:embed="rId4"/>
          <a:stretch>
            <a:fillRect/>
          </a:stretch>
        </p:blipFill>
        <p:spPr>
          <a:xfrm>
            <a:off x="6858000" y="6420899"/>
            <a:ext cx="1790279" cy="158815"/>
          </a:xfrm>
          <a:prstGeom prst="rect">
            <a:avLst/>
          </a:prstGeom>
        </p:spPr>
      </p:pic>
      <p:pic>
        <p:nvPicPr>
          <p:cNvPr id="9" name="Picture 8">
            <a:extLst>
              <a:ext uri="{FF2B5EF4-FFF2-40B4-BE49-F238E27FC236}">
                <a16:creationId xmlns:a16="http://schemas.microsoft.com/office/drawing/2014/main" id="{A8573F2B-174C-7248-A487-FDFA4430DEDF}"/>
              </a:ext>
            </a:extLst>
          </p:cNvPr>
          <p:cNvPicPr>
            <a:picLocks noChangeAspect="1"/>
          </p:cNvPicPr>
          <p:nvPr/>
        </p:nvPicPr>
        <p:blipFill>
          <a:blip r:embed="rId5"/>
          <a:stretch>
            <a:fillRect/>
          </a:stretch>
        </p:blipFill>
        <p:spPr>
          <a:xfrm>
            <a:off x="0" y="225908"/>
            <a:ext cx="9144000" cy="5916706"/>
          </a:xfrm>
          <a:prstGeom prst="rect">
            <a:avLst/>
          </a:prstGeom>
        </p:spPr>
      </p:pic>
    </p:spTree>
    <p:extLst>
      <p:ext uri="{BB962C8B-B14F-4D97-AF65-F5344CB8AC3E}">
        <p14:creationId xmlns:p14="http://schemas.microsoft.com/office/powerpoint/2010/main" val="2149544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EF986C4-3185-4E44-A273-7D6F4E698826}"/>
              </a:ext>
            </a:extLst>
          </p:cNvPr>
          <p:cNvPicPr>
            <a:picLocks noChangeAspect="1"/>
          </p:cNvPicPr>
          <p:nvPr/>
        </p:nvPicPr>
        <p:blipFill rotWithShape="1">
          <a:blip r:embed="rId2"/>
          <a:srcRect r="11111"/>
          <a:stretch/>
        </p:blipFill>
        <p:spPr>
          <a:xfrm>
            <a:off x="0" y="0"/>
            <a:ext cx="9144000" cy="6858000"/>
          </a:xfrm>
          <a:prstGeom prst="rect">
            <a:avLst/>
          </a:prstGeom>
          <a:solidFill>
            <a:srgbClr val="2C4E86"/>
          </a:solidFill>
        </p:spPr>
      </p:pic>
      <p:pic>
        <p:nvPicPr>
          <p:cNvPr id="2" name="Picture 1">
            <a:extLst>
              <a:ext uri="{FF2B5EF4-FFF2-40B4-BE49-F238E27FC236}">
                <a16:creationId xmlns:a16="http://schemas.microsoft.com/office/drawing/2014/main" id="{4DEAA0B8-9148-724F-AA9A-AF60FBE322F6}"/>
              </a:ext>
            </a:extLst>
          </p:cNvPr>
          <p:cNvPicPr>
            <a:picLocks noChangeAspect="1"/>
          </p:cNvPicPr>
          <p:nvPr/>
        </p:nvPicPr>
        <p:blipFill rotWithShape="1">
          <a:blip r:embed="rId2"/>
          <a:srcRect t="89569" r="11111"/>
          <a:stretch/>
        </p:blipFill>
        <p:spPr>
          <a:xfrm>
            <a:off x="0" y="6142616"/>
            <a:ext cx="9144000" cy="715383"/>
          </a:xfrm>
          <a:prstGeom prst="rect">
            <a:avLst/>
          </a:prstGeom>
        </p:spPr>
      </p:pic>
      <p:pic>
        <p:nvPicPr>
          <p:cNvPr id="3" name="Picture 2">
            <a:extLst>
              <a:ext uri="{FF2B5EF4-FFF2-40B4-BE49-F238E27FC236}">
                <a16:creationId xmlns:a16="http://schemas.microsoft.com/office/drawing/2014/main" id="{4902D499-9BB4-874E-819F-F6E0688885C9}"/>
              </a:ext>
            </a:extLst>
          </p:cNvPr>
          <p:cNvPicPr>
            <a:picLocks noChangeAspect="1"/>
          </p:cNvPicPr>
          <p:nvPr/>
        </p:nvPicPr>
        <p:blipFill>
          <a:blip r:embed="rId3"/>
          <a:stretch>
            <a:fillRect/>
          </a:stretch>
        </p:blipFill>
        <p:spPr>
          <a:xfrm>
            <a:off x="359629" y="6347011"/>
            <a:ext cx="2251601" cy="215153"/>
          </a:xfrm>
          <a:prstGeom prst="rect">
            <a:avLst/>
          </a:prstGeom>
        </p:spPr>
      </p:pic>
      <p:pic>
        <p:nvPicPr>
          <p:cNvPr id="6" name="Picture 5">
            <a:extLst>
              <a:ext uri="{FF2B5EF4-FFF2-40B4-BE49-F238E27FC236}">
                <a16:creationId xmlns:a16="http://schemas.microsoft.com/office/drawing/2014/main" id="{D6298E87-F65E-C841-B75C-711D0F3E3294}"/>
              </a:ext>
            </a:extLst>
          </p:cNvPr>
          <p:cNvPicPr>
            <a:picLocks noChangeAspect="1"/>
          </p:cNvPicPr>
          <p:nvPr/>
        </p:nvPicPr>
        <p:blipFill>
          <a:blip r:embed="rId4"/>
          <a:stretch>
            <a:fillRect/>
          </a:stretch>
        </p:blipFill>
        <p:spPr>
          <a:xfrm>
            <a:off x="6858000" y="6420899"/>
            <a:ext cx="1790279" cy="158815"/>
          </a:xfrm>
          <a:prstGeom prst="rect">
            <a:avLst/>
          </a:prstGeom>
        </p:spPr>
      </p:pic>
      <p:pic>
        <p:nvPicPr>
          <p:cNvPr id="5" name="Picture 4">
            <a:extLst>
              <a:ext uri="{FF2B5EF4-FFF2-40B4-BE49-F238E27FC236}">
                <a16:creationId xmlns:a16="http://schemas.microsoft.com/office/drawing/2014/main" id="{60776944-E31A-8C40-ACA1-1F2D303CFD25}"/>
              </a:ext>
            </a:extLst>
          </p:cNvPr>
          <p:cNvPicPr>
            <a:picLocks noChangeAspect="1"/>
          </p:cNvPicPr>
          <p:nvPr/>
        </p:nvPicPr>
        <p:blipFill>
          <a:blip r:embed="rId5"/>
          <a:stretch>
            <a:fillRect/>
          </a:stretch>
        </p:blipFill>
        <p:spPr>
          <a:xfrm>
            <a:off x="0" y="225908"/>
            <a:ext cx="9144000" cy="5916706"/>
          </a:xfrm>
          <a:prstGeom prst="rect">
            <a:avLst/>
          </a:prstGeom>
        </p:spPr>
      </p:pic>
    </p:spTree>
    <p:extLst>
      <p:ext uri="{BB962C8B-B14F-4D97-AF65-F5344CB8AC3E}">
        <p14:creationId xmlns:p14="http://schemas.microsoft.com/office/powerpoint/2010/main" val="1028785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C66AD8-CAE5-154B-AC44-8000E5F1F046}"/>
              </a:ext>
            </a:extLst>
          </p:cNvPr>
          <p:cNvPicPr>
            <a:picLocks noChangeAspect="1"/>
          </p:cNvPicPr>
          <p:nvPr/>
        </p:nvPicPr>
        <p:blipFill rotWithShape="1">
          <a:blip r:embed="rId2"/>
          <a:srcRect t="89569" r="11111"/>
          <a:stretch/>
        </p:blipFill>
        <p:spPr>
          <a:xfrm>
            <a:off x="0" y="6142616"/>
            <a:ext cx="9144000" cy="715383"/>
          </a:xfrm>
          <a:prstGeom prst="rect">
            <a:avLst/>
          </a:prstGeom>
        </p:spPr>
      </p:pic>
      <p:pic>
        <p:nvPicPr>
          <p:cNvPr id="5" name="Picture 4">
            <a:extLst>
              <a:ext uri="{FF2B5EF4-FFF2-40B4-BE49-F238E27FC236}">
                <a16:creationId xmlns:a16="http://schemas.microsoft.com/office/drawing/2014/main" id="{4F7AAAED-9578-E24A-87BC-F0EBE673315B}"/>
              </a:ext>
            </a:extLst>
          </p:cNvPr>
          <p:cNvPicPr>
            <a:picLocks noChangeAspect="1"/>
          </p:cNvPicPr>
          <p:nvPr/>
        </p:nvPicPr>
        <p:blipFill>
          <a:blip r:embed="rId3"/>
          <a:stretch>
            <a:fillRect/>
          </a:stretch>
        </p:blipFill>
        <p:spPr>
          <a:xfrm>
            <a:off x="359629" y="6347011"/>
            <a:ext cx="2251601" cy="215153"/>
          </a:xfrm>
          <a:prstGeom prst="rect">
            <a:avLst/>
          </a:prstGeom>
        </p:spPr>
      </p:pic>
      <p:pic>
        <p:nvPicPr>
          <p:cNvPr id="6" name="Picture 5">
            <a:extLst>
              <a:ext uri="{FF2B5EF4-FFF2-40B4-BE49-F238E27FC236}">
                <a16:creationId xmlns:a16="http://schemas.microsoft.com/office/drawing/2014/main" id="{DF79432A-94E2-D341-8765-5BC733AA98DF}"/>
              </a:ext>
            </a:extLst>
          </p:cNvPr>
          <p:cNvPicPr>
            <a:picLocks noChangeAspect="1"/>
          </p:cNvPicPr>
          <p:nvPr/>
        </p:nvPicPr>
        <p:blipFill>
          <a:blip r:embed="rId4"/>
          <a:stretch>
            <a:fillRect/>
          </a:stretch>
        </p:blipFill>
        <p:spPr>
          <a:xfrm>
            <a:off x="6858000" y="6420899"/>
            <a:ext cx="1790279" cy="158815"/>
          </a:xfrm>
          <a:prstGeom prst="rect">
            <a:avLst/>
          </a:prstGeom>
        </p:spPr>
      </p:pic>
      <p:pic>
        <p:nvPicPr>
          <p:cNvPr id="3" name="Picture 2">
            <a:extLst>
              <a:ext uri="{FF2B5EF4-FFF2-40B4-BE49-F238E27FC236}">
                <a16:creationId xmlns:a16="http://schemas.microsoft.com/office/drawing/2014/main" id="{0CADC796-E652-2D4B-9A0B-AC777A022A77}"/>
              </a:ext>
            </a:extLst>
          </p:cNvPr>
          <p:cNvPicPr>
            <a:picLocks noChangeAspect="1"/>
          </p:cNvPicPr>
          <p:nvPr/>
        </p:nvPicPr>
        <p:blipFill>
          <a:blip r:embed="rId5"/>
          <a:stretch>
            <a:fillRect/>
          </a:stretch>
        </p:blipFill>
        <p:spPr>
          <a:xfrm>
            <a:off x="-874233" y="0"/>
            <a:ext cx="10920203" cy="6142614"/>
          </a:xfrm>
          <a:prstGeom prst="rect">
            <a:avLst/>
          </a:prstGeom>
        </p:spPr>
      </p:pic>
    </p:spTree>
    <p:extLst>
      <p:ext uri="{BB962C8B-B14F-4D97-AF65-F5344CB8AC3E}">
        <p14:creationId xmlns:p14="http://schemas.microsoft.com/office/powerpoint/2010/main" val="2299918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CED73-ADBD-384C-8176-60D8A02D1963}"/>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68A78C3-180A-FF45-9AEF-0EFFA2E0EBAD}"/>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A9D28203-E41C-514A-ACDF-B6BE9677BC17}"/>
              </a:ext>
            </a:extLst>
          </p:cNvPr>
          <p:cNvPicPr>
            <a:picLocks noChangeAspect="1"/>
          </p:cNvPicPr>
          <p:nvPr/>
        </p:nvPicPr>
        <p:blipFill>
          <a:blip r:embed="rId2"/>
          <a:stretch>
            <a:fillRect/>
          </a:stretch>
        </p:blipFill>
        <p:spPr>
          <a:xfrm>
            <a:off x="-5734" y="-805211"/>
            <a:ext cx="9138266" cy="7148609"/>
          </a:xfrm>
          <a:prstGeom prst="rect">
            <a:avLst/>
          </a:prstGeom>
        </p:spPr>
      </p:pic>
      <p:pic>
        <p:nvPicPr>
          <p:cNvPr id="6" name="Picture 5">
            <a:extLst>
              <a:ext uri="{FF2B5EF4-FFF2-40B4-BE49-F238E27FC236}">
                <a16:creationId xmlns:a16="http://schemas.microsoft.com/office/drawing/2014/main" id="{CC545255-CD4E-E44F-9654-1F526E051B31}"/>
              </a:ext>
            </a:extLst>
          </p:cNvPr>
          <p:cNvPicPr>
            <a:picLocks noChangeAspect="1"/>
          </p:cNvPicPr>
          <p:nvPr/>
        </p:nvPicPr>
        <p:blipFill rotWithShape="1">
          <a:blip r:embed="rId3"/>
          <a:srcRect t="89569" r="11111"/>
          <a:stretch/>
        </p:blipFill>
        <p:spPr>
          <a:xfrm>
            <a:off x="-5734" y="6343400"/>
            <a:ext cx="9144000" cy="715383"/>
          </a:xfrm>
          <a:prstGeom prst="rect">
            <a:avLst/>
          </a:prstGeom>
        </p:spPr>
      </p:pic>
      <p:pic>
        <p:nvPicPr>
          <p:cNvPr id="7" name="Picture 6">
            <a:extLst>
              <a:ext uri="{FF2B5EF4-FFF2-40B4-BE49-F238E27FC236}">
                <a16:creationId xmlns:a16="http://schemas.microsoft.com/office/drawing/2014/main" id="{7B658C44-F229-0049-9D71-0352482C76C2}"/>
              </a:ext>
            </a:extLst>
          </p:cNvPr>
          <p:cNvPicPr>
            <a:picLocks noChangeAspect="1"/>
          </p:cNvPicPr>
          <p:nvPr/>
        </p:nvPicPr>
        <p:blipFill>
          <a:blip r:embed="rId4"/>
          <a:stretch>
            <a:fillRect/>
          </a:stretch>
        </p:blipFill>
        <p:spPr>
          <a:xfrm>
            <a:off x="353895" y="6547795"/>
            <a:ext cx="2251601" cy="215153"/>
          </a:xfrm>
          <a:prstGeom prst="rect">
            <a:avLst/>
          </a:prstGeom>
        </p:spPr>
      </p:pic>
      <p:pic>
        <p:nvPicPr>
          <p:cNvPr id="8" name="Picture 7">
            <a:extLst>
              <a:ext uri="{FF2B5EF4-FFF2-40B4-BE49-F238E27FC236}">
                <a16:creationId xmlns:a16="http://schemas.microsoft.com/office/drawing/2014/main" id="{205AA69D-BE45-3D4D-AE05-A4EC55B0D0AA}"/>
              </a:ext>
            </a:extLst>
          </p:cNvPr>
          <p:cNvPicPr>
            <a:picLocks noChangeAspect="1"/>
          </p:cNvPicPr>
          <p:nvPr/>
        </p:nvPicPr>
        <p:blipFill>
          <a:blip r:embed="rId5"/>
          <a:stretch>
            <a:fillRect/>
          </a:stretch>
        </p:blipFill>
        <p:spPr>
          <a:xfrm>
            <a:off x="6852266" y="6621683"/>
            <a:ext cx="1790279" cy="158815"/>
          </a:xfrm>
          <a:prstGeom prst="rect">
            <a:avLst/>
          </a:prstGeom>
        </p:spPr>
      </p:pic>
    </p:spTree>
    <p:extLst>
      <p:ext uri="{BB962C8B-B14F-4D97-AF65-F5344CB8AC3E}">
        <p14:creationId xmlns:p14="http://schemas.microsoft.com/office/powerpoint/2010/main" val="1176832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BA1995-C889-0A41-9AC5-41EF4F4E1B20}"/>
              </a:ext>
            </a:extLst>
          </p:cNvPr>
          <p:cNvPicPr>
            <a:picLocks noChangeAspect="1"/>
          </p:cNvPicPr>
          <p:nvPr/>
        </p:nvPicPr>
        <p:blipFill rotWithShape="1">
          <a:blip r:embed="rId2"/>
          <a:srcRect r="11111"/>
          <a:stretch/>
        </p:blipFill>
        <p:spPr>
          <a:xfrm>
            <a:off x="0" y="0"/>
            <a:ext cx="9144000" cy="6858000"/>
          </a:xfrm>
          <a:prstGeom prst="rect">
            <a:avLst/>
          </a:prstGeom>
          <a:solidFill>
            <a:srgbClr val="2C4E86"/>
          </a:solidFill>
        </p:spPr>
      </p:pic>
      <p:pic>
        <p:nvPicPr>
          <p:cNvPr id="5" name="Picture 4">
            <a:extLst>
              <a:ext uri="{FF2B5EF4-FFF2-40B4-BE49-F238E27FC236}">
                <a16:creationId xmlns:a16="http://schemas.microsoft.com/office/drawing/2014/main" id="{919E444B-7E3F-D548-AEF9-AE003A4F46BD}"/>
              </a:ext>
            </a:extLst>
          </p:cNvPr>
          <p:cNvPicPr>
            <a:picLocks noChangeAspect="1"/>
          </p:cNvPicPr>
          <p:nvPr/>
        </p:nvPicPr>
        <p:blipFill>
          <a:blip r:embed="rId3"/>
          <a:stretch>
            <a:fillRect/>
          </a:stretch>
        </p:blipFill>
        <p:spPr>
          <a:xfrm>
            <a:off x="359629" y="6347011"/>
            <a:ext cx="2251601" cy="215153"/>
          </a:xfrm>
          <a:prstGeom prst="rect">
            <a:avLst/>
          </a:prstGeom>
        </p:spPr>
      </p:pic>
      <p:pic>
        <p:nvPicPr>
          <p:cNvPr id="6" name="Picture 5">
            <a:extLst>
              <a:ext uri="{FF2B5EF4-FFF2-40B4-BE49-F238E27FC236}">
                <a16:creationId xmlns:a16="http://schemas.microsoft.com/office/drawing/2014/main" id="{D4FC0EBB-1542-3746-A144-44BF0D1B0D28}"/>
              </a:ext>
            </a:extLst>
          </p:cNvPr>
          <p:cNvPicPr>
            <a:picLocks noChangeAspect="1"/>
          </p:cNvPicPr>
          <p:nvPr/>
        </p:nvPicPr>
        <p:blipFill>
          <a:blip r:embed="rId4"/>
          <a:stretch>
            <a:fillRect/>
          </a:stretch>
        </p:blipFill>
        <p:spPr>
          <a:xfrm>
            <a:off x="6858000" y="6420899"/>
            <a:ext cx="1790279" cy="158815"/>
          </a:xfrm>
          <a:prstGeom prst="rect">
            <a:avLst/>
          </a:prstGeom>
        </p:spPr>
      </p:pic>
      <p:sp>
        <p:nvSpPr>
          <p:cNvPr id="7" name="TextBox 6">
            <a:extLst>
              <a:ext uri="{FF2B5EF4-FFF2-40B4-BE49-F238E27FC236}">
                <a16:creationId xmlns:a16="http://schemas.microsoft.com/office/drawing/2014/main" id="{C0364945-0BD6-154F-921E-012F6B566D2C}"/>
              </a:ext>
            </a:extLst>
          </p:cNvPr>
          <p:cNvSpPr txBox="1"/>
          <p:nvPr/>
        </p:nvSpPr>
        <p:spPr>
          <a:xfrm>
            <a:off x="809896" y="295836"/>
            <a:ext cx="8065589" cy="2954655"/>
          </a:xfrm>
          <a:prstGeom prst="rect">
            <a:avLst/>
          </a:prstGeom>
          <a:noFill/>
        </p:spPr>
        <p:txBody>
          <a:bodyPr wrap="square" rtlCol="0">
            <a:spAutoFit/>
          </a:bodyPr>
          <a:lstStyle/>
          <a:p>
            <a:r>
              <a:rPr lang="en-US" sz="2400" dirty="0">
                <a:solidFill>
                  <a:schemeClr val="bg1"/>
                </a:solidFill>
                <a:latin typeface="Trajan Pro" panose="02020502050506020301" pitchFamily="18" charset="77"/>
              </a:rPr>
              <a:t>Columbiad</a:t>
            </a:r>
          </a:p>
          <a:p>
            <a:endParaRPr lang="en-US" dirty="0">
              <a:solidFill>
                <a:schemeClr val="bg1"/>
              </a:solidFill>
            </a:endParaRPr>
          </a:p>
          <a:p>
            <a:r>
              <a:rPr lang="en-US" dirty="0">
                <a:solidFill>
                  <a:schemeClr val="bg1"/>
                </a:solidFill>
                <a:latin typeface="Arial" panose="020B0604020202020204" pitchFamily="34" charset="0"/>
                <a:cs typeface="Arial" panose="020B0604020202020204" pitchFamily="34" charset="0"/>
              </a:rPr>
              <a:t>Display &amp; Digital Ads</a:t>
            </a:r>
          </a:p>
          <a:p>
            <a:endParaRPr lang="en-US"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Research the best outlets to place your ads for your program/event</a:t>
            </a:r>
          </a:p>
          <a:p>
            <a:pPr marL="285750" indent="-285750">
              <a:buFont typeface="Arial" panose="020B0604020202020204" pitchFamily="34" charset="0"/>
              <a:buChar char="•"/>
            </a:pPr>
            <a:endParaRPr lang="en-US"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Analyze the data to measure the ads effectiveness and ROI</a:t>
            </a:r>
          </a:p>
          <a:p>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endParaRPr>
          </a:p>
        </p:txBody>
      </p:sp>
      <p:pic>
        <p:nvPicPr>
          <p:cNvPr id="15" name="Picture 14">
            <a:extLst>
              <a:ext uri="{FF2B5EF4-FFF2-40B4-BE49-F238E27FC236}">
                <a16:creationId xmlns:a16="http://schemas.microsoft.com/office/drawing/2014/main" id="{E8A81AAE-800E-8E47-9C3A-D479F016F53F}"/>
              </a:ext>
            </a:extLst>
          </p:cNvPr>
          <p:cNvPicPr>
            <a:picLocks noChangeAspect="1"/>
          </p:cNvPicPr>
          <p:nvPr/>
        </p:nvPicPr>
        <p:blipFill>
          <a:blip r:embed="rId5"/>
          <a:stretch>
            <a:fillRect/>
          </a:stretch>
        </p:blipFill>
        <p:spPr>
          <a:xfrm>
            <a:off x="620351" y="3265715"/>
            <a:ext cx="4452392" cy="2026112"/>
          </a:xfrm>
          <a:prstGeom prst="rect">
            <a:avLst/>
          </a:prstGeom>
        </p:spPr>
      </p:pic>
      <p:pic>
        <p:nvPicPr>
          <p:cNvPr id="17" name="Picture 16">
            <a:extLst>
              <a:ext uri="{FF2B5EF4-FFF2-40B4-BE49-F238E27FC236}">
                <a16:creationId xmlns:a16="http://schemas.microsoft.com/office/drawing/2014/main" id="{031CB043-8B91-8C4B-8BE4-8AB18020FEDA}"/>
              </a:ext>
            </a:extLst>
          </p:cNvPr>
          <p:cNvPicPr>
            <a:picLocks noChangeAspect="1"/>
          </p:cNvPicPr>
          <p:nvPr/>
        </p:nvPicPr>
        <p:blipFill>
          <a:blip r:embed="rId6"/>
          <a:stretch>
            <a:fillRect/>
          </a:stretch>
        </p:blipFill>
        <p:spPr>
          <a:xfrm>
            <a:off x="6024007" y="2663371"/>
            <a:ext cx="1729132" cy="3420836"/>
          </a:xfrm>
          <a:prstGeom prst="rect">
            <a:avLst/>
          </a:prstGeom>
        </p:spPr>
      </p:pic>
    </p:spTree>
    <p:extLst>
      <p:ext uri="{BB962C8B-B14F-4D97-AF65-F5344CB8AC3E}">
        <p14:creationId xmlns:p14="http://schemas.microsoft.com/office/powerpoint/2010/main" val="2135008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E839B-BDC7-ED42-88F8-9EC06E799672}"/>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F1DB7A53-F5D5-7F4D-AE90-D99A8A2AEEBD}"/>
              </a:ext>
            </a:extLst>
          </p:cNvPr>
          <p:cNvPicPr>
            <a:picLocks noChangeAspect="1"/>
          </p:cNvPicPr>
          <p:nvPr/>
        </p:nvPicPr>
        <p:blipFill rotWithShape="1">
          <a:blip r:embed="rId2"/>
          <a:srcRect r="11111"/>
          <a:stretch/>
        </p:blipFill>
        <p:spPr>
          <a:xfrm>
            <a:off x="0" y="0"/>
            <a:ext cx="9144000" cy="6858000"/>
          </a:xfrm>
          <a:prstGeom prst="rect">
            <a:avLst/>
          </a:prstGeom>
          <a:solidFill>
            <a:srgbClr val="2C4E86"/>
          </a:solidFill>
        </p:spPr>
      </p:pic>
      <p:pic>
        <p:nvPicPr>
          <p:cNvPr id="5" name="Picture 4">
            <a:extLst>
              <a:ext uri="{FF2B5EF4-FFF2-40B4-BE49-F238E27FC236}">
                <a16:creationId xmlns:a16="http://schemas.microsoft.com/office/drawing/2014/main" id="{AAFA3CBC-243C-4243-BEFD-AB5C98F31DC4}"/>
              </a:ext>
            </a:extLst>
          </p:cNvPr>
          <p:cNvPicPr>
            <a:picLocks noChangeAspect="1"/>
          </p:cNvPicPr>
          <p:nvPr/>
        </p:nvPicPr>
        <p:blipFill>
          <a:blip r:embed="rId3"/>
          <a:stretch>
            <a:fillRect/>
          </a:stretch>
        </p:blipFill>
        <p:spPr>
          <a:xfrm>
            <a:off x="359629" y="6347011"/>
            <a:ext cx="2251601" cy="215153"/>
          </a:xfrm>
          <a:prstGeom prst="rect">
            <a:avLst/>
          </a:prstGeom>
        </p:spPr>
      </p:pic>
      <p:pic>
        <p:nvPicPr>
          <p:cNvPr id="6" name="Picture 5">
            <a:extLst>
              <a:ext uri="{FF2B5EF4-FFF2-40B4-BE49-F238E27FC236}">
                <a16:creationId xmlns:a16="http://schemas.microsoft.com/office/drawing/2014/main" id="{5340691F-D50A-E243-8D2C-69C2A34A50F4}"/>
              </a:ext>
            </a:extLst>
          </p:cNvPr>
          <p:cNvPicPr>
            <a:picLocks noChangeAspect="1"/>
          </p:cNvPicPr>
          <p:nvPr/>
        </p:nvPicPr>
        <p:blipFill>
          <a:blip r:embed="rId4"/>
          <a:stretch>
            <a:fillRect/>
          </a:stretch>
        </p:blipFill>
        <p:spPr>
          <a:xfrm>
            <a:off x="6858000" y="6420899"/>
            <a:ext cx="1790279" cy="158815"/>
          </a:xfrm>
          <a:prstGeom prst="rect">
            <a:avLst/>
          </a:prstGeom>
        </p:spPr>
      </p:pic>
      <p:sp>
        <p:nvSpPr>
          <p:cNvPr id="7" name="Rectangle 6">
            <a:extLst>
              <a:ext uri="{FF2B5EF4-FFF2-40B4-BE49-F238E27FC236}">
                <a16:creationId xmlns:a16="http://schemas.microsoft.com/office/drawing/2014/main" id="{B450D392-7495-E54D-8E32-D7BEA80C1095}"/>
              </a:ext>
            </a:extLst>
          </p:cNvPr>
          <p:cNvSpPr/>
          <p:nvPr/>
        </p:nvSpPr>
        <p:spPr>
          <a:xfrm>
            <a:off x="791029" y="515257"/>
            <a:ext cx="7857250" cy="1754326"/>
          </a:xfrm>
          <a:prstGeom prst="rect">
            <a:avLst/>
          </a:prstGeom>
        </p:spPr>
        <p:txBody>
          <a:bodyPr wrap="square">
            <a:spAutoFit/>
          </a:bodyPr>
          <a:lstStyle/>
          <a:p>
            <a:r>
              <a:rPr lang="en-US" dirty="0">
                <a:solidFill>
                  <a:schemeClr val="bg1"/>
                </a:solidFill>
                <a:latin typeface="Arial" panose="020B0604020202020204" pitchFamily="34" charset="0"/>
                <a:cs typeface="Arial" panose="020B0604020202020204" pitchFamily="34" charset="0"/>
              </a:rPr>
              <a:t>Environmental ads </a:t>
            </a:r>
          </a:p>
          <a:p>
            <a:endParaRPr lang="en-US"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MTA Subway Car and Stations, Bus Shelters, Full Turnstile Denomination</a:t>
            </a:r>
          </a:p>
          <a:p>
            <a:pPr marL="285750" indent="-285750">
              <a:buFont typeface="Arial" panose="020B0604020202020204" pitchFamily="34" charset="0"/>
              <a:buChar char="•"/>
            </a:pPr>
            <a:r>
              <a:rPr lang="en-US" dirty="0" err="1">
                <a:solidFill>
                  <a:schemeClr val="bg1"/>
                </a:solidFill>
                <a:latin typeface="Arial" panose="020B0604020202020204" pitchFamily="34" charset="0"/>
                <a:cs typeface="Arial" panose="020B0604020202020204" pitchFamily="34" charset="0"/>
              </a:rPr>
              <a:t>LinkNYC</a:t>
            </a:r>
            <a:r>
              <a:rPr lang="en-US" dirty="0">
                <a:solidFill>
                  <a:schemeClr val="bg1"/>
                </a:solidFill>
                <a:latin typeface="Arial" panose="020B0604020202020204" pitchFamily="34" charset="0"/>
                <a:cs typeface="Arial" panose="020B0604020202020204" pitchFamily="34" charset="0"/>
              </a:rPr>
              <a:t> and Digital Urban Panels</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Street Banners</a:t>
            </a:r>
          </a:p>
        </p:txBody>
      </p:sp>
      <p:pic>
        <p:nvPicPr>
          <p:cNvPr id="13" name="Picture 12">
            <a:extLst>
              <a:ext uri="{FF2B5EF4-FFF2-40B4-BE49-F238E27FC236}">
                <a16:creationId xmlns:a16="http://schemas.microsoft.com/office/drawing/2014/main" id="{BA919E95-5CB2-8F40-9E33-65E50FB02ABC}"/>
              </a:ext>
            </a:extLst>
          </p:cNvPr>
          <p:cNvPicPr>
            <a:picLocks noChangeAspect="1"/>
          </p:cNvPicPr>
          <p:nvPr/>
        </p:nvPicPr>
        <p:blipFill>
          <a:blip r:embed="rId5"/>
          <a:stretch>
            <a:fillRect/>
          </a:stretch>
        </p:blipFill>
        <p:spPr>
          <a:xfrm>
            <a:off x="3375302" y="2831463"/>
            <a:ext cx="2673126" cy="2994854"/>
          </a:xfrm>
          <a:prstGeom prst="rect">
            <a:avLst/>
          </a:prstGeom>
        </p:spPr>
      </p:pic>
      <p:pic>
        <p:nvPicPr>
          <p:cNvPr id="15" name="Picture 14">
            <a:extLst>
              <a:ext uri="{FF2B5EF4-FFF2-40B4-BE49-F238E27FC236}">
                <a16:creationId xmlns:a16="http://schemas.microsoft.com/office/drawing/2014/main" id="{02DD304A-C559-B94D-AC14-82EE35E5721E}"/>
              </a:ext>
            </a:extLst>
          </p:cNvPr>
          <p:cNvPicPr>
            <a:picLocks noChangeAspect="1"/>
          </p:cNvPicPr>
          <p:nvPr/>
        </p:nvPicPr>
        <p:blipFill>
          <a:blip r:embed="rId6"/>
          <a:stretch>
            <a:fillRect/>
          </a:stretch>
        </p:blipFill>
        <p:spPr>
          <a:xfrm>
            <a:off x="864116" y="2901722"/>
            <a:ext cx="2261165" cy="2994854"/>
          </a:xfrm>
          <a:prstGeom prst="rect">
            <a:avLst/>
          </a:prstGeom>
        </p:spPr>
      </p:pic>
      <p:pic>
        <p:nvPicPr>
          <p:cNvPr id="19" name="Picture 18">
            <a:extLst>
              <a:ext uri="{FF2B5EF4-FFF2-40B4-BE49-F238E27FC236}">
                <a16:creationId xmlns:a16="http://schemas.microsoft.com/office/drawing/2014/main" id="{FB13066F-C0A6-B748-9BD1-7403AD2C3D3A}"/>
              </a:ext>
            </a:extLst>
          </p:cNvPr>
          <p:cNvPicPr>
            <a:picLocks noChangeAspect="1"/>
          </p:cNvPicPr>
          <p:nvPr/>
        </p:nvPicPr>
        <p:blipFill>
          <a:blip r:embed="rId7"/>
          <a:stretch>
            <a:fillRect/>
          </a:stretch>
        </p:blipFill>
        <p:spPr>
          <a:xfrm>
            <a:off x="6235761" y="2825526"/>
            <a:ext cx="2451040" cy="2994854"/>
          </a:xfrm>
          <a:prstGeom prst="rect">
            <a:avLst/>
          </a:prstGeom>
        </p:spPr>
      </p:pic>
    </p:spTree>
    <p:extLst>
      <p:ext uri="{BB962C8B-B14F-4D97-AF65-F5344CB8AC3E}">
        <p14:creationId xmlns:p14="http://schemas.microsoft.com/office/powerpoint/2010/main" val="1783846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0ED340-CF0B-2440-A96E-20EF1667CA9E}"/>
              </a:ext>
            </a:extLst>
          </p:cNvPr>
          <p:cNvPicPr>
            <a:picLocks noChangeAspect="1"/>
          </p:cNvPicPr>
          <p:nvPr/>
        </p:nvPicPr>
        <p:blipFill rotWithShape="1">
          <a:blip r:embed="rId2"/>
          <a:srcRect r="11111"/>
          <a:stretch/>
        </p:blipFill>
        <p:spPr>
          <a:xfrm>
            <a:off x="0" y="0"/>
            <a:ext cx="9144000" cy="6858000"/>
          </a:xfrm>
          <a:prstGeom prst="rect">
            <a:avLst/>
          </a:prstGeom>
          <a:solidFill>
            <a:srgbClr val="2C4E86"/>
          </a:solidFill>
        </p:spPr>
      </p:pic>
      <p:pic>
        <p:nvPicPr>
          <p:cNvPr id="5" name="Picture 4">
            <a:extLst>
              <a:ext uri="{FF2B5EF4-FFF2-40B4-BE49-F238E27FC236}">
                <a16:creationId xmlns:a16="http://schemas.microsoft.com/office/drawing/2014/main" id="{157E7249-C46C-3548-868D-DBC182C39210}"/>
              </a:ext>
            </a:extLst>
          </p:cNvPr>
          <p:cNvPicPr>
            <a:picLocks noChangeAspect="1"/>
          </p:cNvPicPr>
          <p:nvPr/>
        </p:nvPicPr>
        <p:blipFill>
          <a:blip r:embed="rId3"/>
          <a:stretch>
            <a:fillRect/>
          </a:stretch>
        </p:blipFill>
        <p:spPr>
          <a:xfrm>
            <a:off x="359629" y="6347011"/>
            <a:ext cx="2251601" cy="215153"/>
          </a:xfrm>
          <a:prstGeom prst="rect">
            <a:avLst/>
          </a:prstGeom>
        </p:spPr>
      </p:pic>
      <p:pic>
        <p:nvPicPr>
          <p:cNvPr id="6" name="Picture 5">
            <a:extLst>
              <a:ext uri="{FF2B5EF4-FFF2-40B4-BE49-F238E27FC236}">
                <a16:creationId xmlns:a16="http://schemas.microsoft.com/office/drawing/2014/main" id="{F27D2AAA-D1EB-6040-A0F8-FFE8DE748BD5}"/>
              </a:ext>
            </a:extLst>
          </p:cNvPr>
          <p:cNvPicPr>
            <a:picLocks noChangeAspect="1"/>
          </p:cNvPicPr>
          <p:nvPr/>
        </p:nvPicPr>
        <p:blipFill>
          <a:blip r:embed="rId4"/>
          <a:stretch>
            <a:fillRect/>
          </a:stretch>
        </p:blipFill>
        <p:spPr>
          <a:xfrm>
            <a:off x="6858000" y="6420899"/>
            <a:ext cx="1790279" cy="158815"/>
          </a:xfrm>
          <a:prstGeom prst="rect">
            <a:avLst/>
          </a:prstGeom>
        </p:spPr>
      </p:pic>
      <p:sp>
        <p:nvSpPr>
          <p:cNvPr id="7" name="Rectangle 6">
            <a:extLst>
              <a:ext uri="{FF2B5EF4-FFF2-40B4-BE49-F238E27FC236}">
                <a16:creationId xmlns:a16="http://schemas.microsoft.com/office/drawing/2014/main" id="{79581DF2-E6C6-774E-AD6C-94BED8EE52A8}"/>
              </a:ext>
            </a:extLst>
          </p:cNvPr>
          <p:cNvSpPr/>
          <p:nvPr/>
        </p:nvSpPr>
        <p:spPr>
          <a:xfrm>
            <a:off x="878113" y="1784314"/>
            <a:ext cx="7017657" cy="1938992"/>
          </a:xfrm>
          <a:prstGeom prst="rect">
            <a:avLst/>
          </a:prstGeom>
        </p:spPr>
        <p:txBody>
          <a:bodyPr wrap="square">
            <a:spAutoFit/>
          </a:bodyPr>
          <a:lstStyle/>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Mailing List for direct mail marketing campaigns.</a:t>
            </a:r>
          </a:p>
          <a:p>
            <a:pPr marL="285750" indent="-285750">
              <a:buFont typeface="Arial" panose="020B0604020202020204" pitchFamily="34" charset="0"/>
              <a:buChar char="•"/>
            </a:pPr>
            <a:endParaRPr lang="en-US" sz="24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Email list GRE, GMAT &amp; TOEFL. </a:t>
            </a:r>
          </a:p>
          <a:p>
            <a:pPr marL="285750" indent="-285750">
              <a:buFont typeface="Arial" panose="020B0604020202020204" pitchFamily="34" charset="0"/>
              <a:buChar char="•"/>
            </a:pPr>
            <a:endParaRPr lang="en-US" sz="24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Job Recruitment Ads</a:t>
            </a:r>
          </a:p>
        </p:txBody>
      </p:sp>
    </p:spTree>
    <p:extLst>
      <p:ext uri="{BB962C8B-B14F-4D97-AF65-F5344CB8AC3E}">
        <p14:creationId xmlns:p14="http://schemas.microsoft.com/office/powerpoint/2010/main" val="3047605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1BF99E-C754-A448-87FA-1D3E378771C9}"/>
              </a:ext>
            </a:extLst>
          </p:cNvPr>
          <p:cNvPicPr>
            <a:picLocks noChangeAspect="1"/>
          </p:cNvPicPr>
          <p:nvPr/>
        </p:nvPicPr>
        <p:blipFill rotWithShape="1">
          <a:blip r:embed="rId2"/>
          <a:srcRect r="11111"/>
          <a:stretch/>
        </p:blipFill>
        <p:spPr>
          <a:xfrm>
            <a:off x="0" y="0"/>
            <a:ext cx="9144000" cy="6858000"/>
          </a:xfrm>
          <a:prstGeom prst="rect">
            <a:avLst/>
          </a:prstGeom>
        </p:spPr>
      </p:pic>
      <p:sp>
        <p:nvSpPr>
          <p:cNvPr id="5" name="TextBox 4">
            <a:extLst>
              <a:ext uri="{FF2B5EF4-FFF2-40B4-BE49-F238E27FC236}">
                <a16:creationId xmlns:a16="http://schemas.microsoft.com/office/drawing/2014/main" id="{376D108C-FF28-F345-A513-BC7BC8BAC1BC}"/>
              </a:ext>
            </a:extLst>
          </p:cNvPr>
          <p:cNvSpPr txBox="1"/>
          <p:nvPr/>
        </p:nvSpPr>
        <p:spPr>
          <a:xfrm>
            <a:off x="346166" y="418012"/>
            <a:ext cx="6838406" cy="646331"/>
          </a:xfrm>
          <a:prstGeom prst="rect">
            <a:avLst/>
          </a:prstGeom>
          <a:noFill/>
        </p:spPr>
        <p:txBody>
          <a:bodyPr wrap="square" rtlCol="0">
            <a:spAutoFit/>
          </a:bodyPr>
          <a:lstStyle/>
          <a:p>
            <a:r>
              <a:rPr lang="en-US" dirty="0">
                <a:solidFill>
                  <a:schemeClr val="bg1"/>
                </a:solidFill>
                <a:latin typeface="Trajan Pro" panose="02020502050506020301" pitchFamily="18" charset="77"/>
              </a:rPr>
              <a:t>University Photographer: Eileen Barosso</a:t>
            </a:r>
          </a:p>
          <a:p>
            <a:endParaRPr lang="en-US" dirty="0"/>
          </a:p>
        </p:txBody>
      </p:sp>
      <p:pic>
        <p:nvPicPr>
          <p:cNvPr id="3" name="Picture 2">
            <a:extLst>
              <a:ext uri="{FF2B5EF4-FFF2-40B4-BE49-F238E27FC236}">
                <a16:creationId xmlns:a16="http://schemas.microsoft.com/office/drawing/2014/main" id="{D4B7A70F-9D4C-5346-A242-D84D65893F78}"/>
              </a:ext>
            </a:extLst>
          </p:cNvPr>
          <p:cNvPicPr>
            <a:picLocks noChangeAspect="1"/>
          </p:cNvPicPr>
          <p:nvPr/>
        </p:nvPicPr>
        <p:blipFill>
          <a:blip r:embed="rId3"/>
          <a:stretch>
            <a:fillRect/>
          </a:stretch>
        </p:blipFill>
        <p:spPr>
          <a:xfrm>
            <a:off x="1152438" y="961475"/>
            <a:ext cx="6966127" cy="5093159"/>
          </a:xfrm>
          <a:prstGeom prst="rect">
            <a:avLst/>
          </a:prstGeom>
        </p:spPr>
      </p:pic>
      <p:sp>
        <p:nvSpPr>
          <p:cNvPr id="8" name="TextBox 7">
            <a:extLst>
              <a:ext uri="{FF2B5EF4-FFF2-40B4-BE49-F238E27FC236}">
                <a16:creationId xmlns:a16="http://schemas.microsoft.com/office/drawing/2014/main" id="{D35C1480-FF09-A946-8A4D-74059D958648}"/>
              </a:ext>
            </a:extLst>
          </p:cNvPr>
          <p:cNvSpPr txBox="1"/>
          <p:nvPr/>
        </p:nvSpPr>
        <p:spPr>
          <a:xfrm>
            <a:off x="5630091" y="6230983"/>
            <a:ext cx="4345578" cy="738664"/>
          </a:xfrm>
          <a:prstGeom prst="rect">
            <a:avLst/>
          </a:prstGeom>
          <a:noFill/>
        </p:spPr>
        <p:txBody>
          <a:bodyPr wrap="square" rtlCol="0">
            <a:spAutoFit/>
          </a:bodyPr>
          <a:lstStyle/>
          <a:p>
            <a:r>
              <a:rPr lang="en-US" sz="2400" dirty="0">
                <a:solidFill>
                  <a:schemeClr val="bg1"/>
                </a:solidFill>
              </a:rPr>
              <a:t>eb6@Columbia.edu</a:t>
            </a:r>
          </a:p>
          <a:p>
            <a:endParaRPr lang="en-US" dirty="0"/>
          </a:p>
        </p:txBody>
      </p:sp>
    </p:spTree>
    <p:extLst>
      <p:ext uri="{BB962C8B-B14F-4D97-AF65-F5344CB8AC3E}">
        <p14:creationId xmlns:p14="http://schemas.microsoft.com/office/powerpoint/2010/main" val="3035161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34E26-7864-844B-8448-9F9163D8B40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666031B-2825-0E42-94C8-F651F616ED2E}"/>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45787525-28CD-764D-8701-4A978526EEB9}"/>
              </a:ext>
            </a:extLst>
          </p:cNvPr>
          <p:cNvPicPr>
            <a:picLocks noChangeAspect="1"/>
          </p:cNvPicPr>
          <p:nvPr/>
        </p:nvPicPr>
        <p:blipFill rotWithShape="1">
          <a:blip r:embed="rId2"/>
          <a:srcRect r="11111"/>
          <a:stretch/>
        </p:blipFill>
        <p:spPr>
          <a:xfrm>
            <a:off x="0" y="0"/>
            <a:ext cx="9144000" cy="6858000"/>
          </a:xfrm>
          <a:prstGeom prst="rect">
            <a:avLst/>
          </a:prstGeom>
        </p:spPr>
      </p:pic>
      <p:sp>
        <p:nvSpPr>
          <p:cNvPr id="5" name="TextBox 4">
            <a:extLst>
              <a:ext uri="{FF2B5EF4-FFF2-40B4-BE49-F238E27FC236}">
                <a16:creationId xmlns:a16="http://schemas.microsoft.com/office/drawing/2014/main" id="{F668727A-AACD-174A-BAEF-AE92B0E4C99E}"/>
              </a:ext>
            </a:extLst>
          </p:cNvPr>
          <p:cNvSpPr txBox="1"/>
          <p:nvPr/>
        </p:nvSpPr>
        <p:spPr>
          <a:xfrm>
            <a:off x="346166" y="418012"/>
            <a:ext cx="6838406" cy="646331"/>
          </a:xfrm>
          <a:prstGeom prst="rect">
            <a:avLst/>
          </a:prstGeom>
          <a:noFill/>
        </p:spPr>
        <p:txBody>
          <a:bodyPr wrap="square" rtlCol="0">
            <a:spAutoFit/>
          </a:bodyPr>
          <a:lstStyle/>
          <a:p>
            <a:r>
              <a:rPr lang="en-US" dirty="0">
                <a:solidFill>
                  <a:schemeClr val="bg1"/>
                </a:solidFill>
                <a:latin typeface="Trajan Pro" panose="02020502050506020301" pitchFamily="18" charset="77"/>
              </a:rPr>
              <a:t>Office of Public Affairs Video News Team</a:t>
            </a:r>
          </a:p>
          <a:p>
            <a:endParaRPr lang="en-US" dirty="0"/>
          </a:p>
        </p:txBody>
      </p:sp>
      <p:sp>
        <p:nvSpPr>
          <p:cNvPr id="6" name="Rectangle 5">
            <a:extLst>
              <a:ext uri="{FF2B5EF4-FFF2-40B4-BE49-F238E27FC236}">
                <a16:creationId xmlns:a16="http://schemas.microsoft.com/office/drawing/2014/main" id="{1EDCB162-8E05-194F-A18D-CC4F1C58F97B}"/>
              </a:ext>
            </a:extLst>
          </p:cNvPr>
          <p:cNvSpPr/>
          <p:nvPr/>
        </p:nvSpPr>
        <p:spPr>
          <a:xfrm>
            <a:off x="493485" y="1235612"/>
            <a:ext cx="8403771" cy="5078313"/>
          </a:xfrm>
          <a:prstGeom prst="rect">
            <a:avLst/>
          </a:prstGeom>
        </p:spPr>
        <p:txBody>
          <a:bodyPr wrap="square">
            <a:spAutoFit/>
          </a:bodyPr>
          <a:lstStyle/>
          <a:p>
            <a:r>
              <a:rPr lang="en-US" b="1" dirty="0">
                <a:solidFill>
                  <a:schemeClr val="bg1"/>
                </a:solidFill>
                <a:latin typeface="Arial" panose="020B0604020202020204" pitchFamily="34" charset="0"/>
              </a:rPr>
              <a:t>Pitch Us</a:t>
            </a:r>
            <a:endParaRPr lang="en-US" dirty="0">
              <a:solidFill>
                <a:schemeClr val="bg1"/>
              </a:solidFill>
              <a:latin typeface="Arial" panose="020B0604020202020204" pitchFamily="34" charset="0"/>
            </a:endParaRPr>
          </a:p>
          <a:p>
            <a:endParaRPr lang="en-US" dirty="0">
              <a:solidFill>
                <a:schemeClr val="bg1"/>
              </a:solidFill>
              <a:latin typeface="Arial" panose="020B0604020202020204" pitchFamily="34" charset="0"/>
            </a:endParaRPr>
          </a:p>
          <a:p>
            <a:pPr marL="285750" indent="-285750">
              <a:buFont typeface="Arial" panose="020B0604020202020204" pitchFamily="34" charset="0"/>
              <a:buChar char="•"/>
            </a:pPr>
            <a:r>
              <a:rPr lang="en-US" dirty="0">
                <a:solidFill>
                  <a:schemeClr val="bg1"/>
                </a:solidFill>
                <a:latin typeface="Arial" panose="020B0604020202020204" pitchFamily="34" charset="0"/>
              </a:rPr>
              <a:t>The Office of Public Affairs video news team produces news style documentary, features, and social media video content for Columbia University News.</a:t>
            </a:r>
          </a:p>
          <a:p>
            <a:r>
              <a:rPr lang="en-US" dirty="0">
                <a:solidFill>
                  <a:schemeClr val="bg1"/>
                </a:solidFill>
                <a:latin typeface="Arial" panose="020B0604020202020204" pitchFamily="34" charset="0"/>
              </a:rPr>
              <a:t> </a:t>
            </a:r>
          </a:p>
          <a:p>
            <a:pPr marL="285750" indent="-285750">
              <a:buFont typeface="Arial" panose="020B0604020202020204" pitchFamily="34" charset="0"/>
              <a:buChar char="•"/>
            </a:pPr>
            <a:r>
              <a:rPr lang="en-US" dirty="0">
                <a:solidFill>
                  <a:schemeClr val="bg1"/>
                </a:solidFill>
                <a:latin typeface="Arial" panose="020B0604020202020204" pitchFamily="34" charset="0"/>
              </a:rPr>
              <a:t>Our work is featured on Columbia University’s  news website and other university social media platforms such as YouTube, Facebook, Instagram, Twitter, etc.  </a:t>
            </a:r>
          </a:p>
          <a:p>
            <a:pPr marL="285750" indent="-285750">
              <a:buFont typeface="Arial" panose="020B0604020202020204" pitchFamily="34" charset="0"/>
              <a:buChar char="•"/>
            </a:pPr>
            <a:endParaRPr lang="en-US" dirty="0">
              <a:solidFill>
                <a:schemeClr val="bg1"/>
              </a:solidFill>
              <a:latin typeface="Arial" panose="020B0604020202020204" pitchFamily="34" charset="0"/>
            </a:endParaRPr>
          </a:p>
          <a:p>
            <a:pPr marL="285750" indent="-285750">
              <a:buFont typeface="Arial" panose="020B0604020202020204" pitchFamily="34" charset="0"/>
              <a:buChar char="•"/>
            </a:pPr>
            <a:r>
              <a:rPr lang="en-US" dirty="0">
                <a:solidFill>
                  <a:schemeClr val="bg1"/>
                </a:solidFill>
                <a:latin typeface="Arial" panose="020B0604020202020204" pitchFamily="34" charset="0"/>
              </a:rPr>
              <a:t>We focus on video stories that have news value or are of strategic importance to the university. If you have content that fits this criteria, the team can produce the video free of charge in exchange for editorial control by Columbia University’s executive team. </a:t>
            </a:r>
          </a:p>
          <a:p>
            <a:pPr marL="285750" indent="-285750">
              <a:buFont typeface="Arial" panose="020B0604020202020204" pitchFamily="34" charset="0"/>
              <a:buChar char="•"/>
            </a:pPr>
            <a:endParaRPr lang="en-US" dirty="0">
              <a:solidFill>
                <a:schemeClr val="bg1"/>
              </a:solidFill>
              <a:latin typeface="Arial" panose="020B0604020202020204" pitchFamily="34" charset="0"/>
            </a:endParaRPr>
          </a:p>
          <a:p>
            <a:pPr marL="285750" indent="-285750">
              <a:buFont typeface="Arial" panose="020B0604020202020204" pitchFamily="34" charset="0"/>
              <a:buChar char="•"/>
            </a:pPr>
            <a:r>
              <a:rPr lang="en-US" dirty="0">
                <a:solidFill>
                  <a:schemeClr val="bg1"/>
                </a:solidFill>
                <a:latin typeface="Arial" panose="020B0604020202020204" pitchFamily="34" charset="0"/>
              </a:rPr>
              <a:t>In addition to video work, we produce stock video content for the university and we provide consulting on video production. </a:t>
            </a:r>
          </a:p>
          <a:p>
            <a:endParaRPr lang="en-US" dirty="0">
              <a:solidFill>
                <a:schemeClr val="bg1"/>
              </a:solidFill>
              <a:latin typeface="Arial" panose="020B0604020202020204" pitchFamily="34" charset="0"/>
            </a:endParaRPr>
          </a:p>
        </p:txBody>
      </p:sp>
    </p:spTree>
    <p:extLst>
      <p:ext uri="{BB962C8B-B14F-4D97-AF65-F5344CB8AC3E}">
        <p14:creationId xmlns:p14="http://schemas.microsoft.com/office/powerpoint/2010/main" val="1826484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26DEAF-FC39-8E45-8663-310D13A56B56}"/>
              </a:ext>
            </a:extLst>
          </p:cNvPr>
          <p:cNvPicPr>
            <a:picLocks noChangeAspect="1"/>
          </p:cNvPicPr>
          <p:nvPr/>
        </p:nvPicPr>
        <p:blipFill rotWithShape="1">
          <a:blip r:embed="rId2"/>
          <a:srcRect r="11111"/>
          <a:stretch/>
        </p:blipFill>
        <p:spPr>
          <a:xfrm>
            <a:off x="0" y="0"/>
            <a:ext cx="9144000" cy="6858000"/>
          </a:xfrm>
          <a:prstGeom prst="rect">
            <a:avLst/>
          </a:prstGeom>
          <a:solidFill>
            <a:srgbClr val="2C4E86"/>
          </a:solidFill>
        </p:spPr>
      </p:pic>
      <p:sp>
        <p:nvSpPr>
          <p:cNvPr id="3" name="Content Placeholder 2">
            <a:extLst>
              <a:ext uri="{FF2B5EF4-FFF2-40B4-BE49-F238E27FC236}">
                <a16:creationId xmlns:a16="http://schemas.microsoft.com/office/drawing/2014/main" id="{FA522DF5-D055-FF4B-8F62-346EFDF95F2F}"/>
              </a:ext>
            </a:extLst>
          </p:cNvPr>
          <p:cNvSpPr>
            <a:spLocks noGrp="1"/>
          </p:cNvSpPr>
          <p:nvPr>
            <p:ph idx="1"/>
          </p:nvPr>
        </p:nvSpPr>
        <p:spPr>
          <a:xfrm>
            <a:off x="628650" y="897007"/>
            <a:ext cx="7886700" cy="4626886"/>
          </a:xfrm>
        </p:spPr>
        <p:txBody>
          <a:bodyPr>
            <a:normAutofit/>
          </a:bodyPr>
          <a:lstStyle/>
          <a:p>
            <a:pPr marL="0" indent="0">
              <a:buNone/>
            </a:pPr>
            <a:r>
              <a:rPr lang="en-US" sz="1600" dirty="0">
                <a:solidFill>
                  <a:schemeClr val="bg1"/>
                </a:solidFill>
                <a:latin typeface="Whitney Book" pitchFamily="2" charset="0"/>
                <a:cs typeface="Whitney Book" pitchFamily="2" charset="0"/>
              </a:rPr>
              <a:t>Columbia Creative is the central office for Columbia University’s visual communication, designing work for schools and colleges across the University. </a:t>
            </a:r>
          </a:p>
          <a:p>
            <a:pPr marL="0" indent="0">
              <a:buNone/>
            </a:pPr>
            <a:endParaRPr lang="en-US" sz="1600" dirty="0">
              <a:solidFill>
                <a:schemeClr val="bg1"/>
              </a:solidFill>
              <a:latin typeface="Whitney Book" pitchFamily="2" charset="0"/>
              <a:cs typeface="Whitney Book" pitchFamily="2" charset="0"/>
            </a:endParaRPr>
          </a:p>
          <a:p>
            <a:r>
              <a:rPr lang="en-US" sz="1600" dirty="0">
                <a:solidFill>
                  <a:schemeClr val="bg1"/>
                </a:solidFill>
                <a:latin typeface="Whitney Book" pitchFamily="2" charset="0"/>
                <a:cs typeface="Whitney Book" pitchFamily="2" charset="0"/>
              </a:rPr>
              <a:t>Art Directors</a:t>
            </a:r>
          </a:p>
          <a:p>
            <a:r>
              <a:rPr lang="en-US" sz="1600" dirty="0">
                <a:solidFill>
                  <a:schemeClr val="bg1"/>
                </a:solidFill>
                <a:latin typeface="Whitney Book" pitchFamily="2" charset="0"/>
                <a:cs typeface="Whitney Book" pitchFamily="2" charset="0"/>
              </a:rPr>
              <a:t>Designers</a:t>
            </a:r>
          </a:p>
          <a:p>
            <a:r>
              <a:rPr lang="en-US" sz="1600" dirty="0">
                <a:solidFill>
                  <a:schemeClr val="bg1"/>
                </a:solidFill>
                <a:latin typeface="Whitney Book" pitchFamily="2" charset="0"/>
                <a:cs typeface="Whitney Book" pitchFamily="2" charset="0"/>
              </a:rPr>
              <a:t>Account managers</a:t>
            </a:r>
          </a:p>
          <a:p>
            <a:r>
              <a:rPr lang="en-US" sz="1600" dirty="0">
                <a:solidFill>
                  <a:schemeClr val="bg1"/>
                </a:solidFill>
                <a:latin typeface="Whitney Book" pitchFamily="2" charset="0"/>
                <a:cs typeface="Whitney Book" pitchFamily="2" charset="0"/>
              </a:rPr>
              <a:t>Editorial</a:t>
            </a:r>
          </a:p>
          <a:p>
            <a:r>
              <a:rPr lang="en-US" sz="1600" dirty="0">
                <a:solidFill>
                  <a:schemeClr val="bg1"/>
                </a:solidFill>
                <a:latin typeface="Whitney Book" pitchFamily="2" charset="0"/>
                <a:cs typeface="Whitney Book" pitchFamily="2" charset="0"/>
              </a:rPr>
              <a:t>Advertising</a:t>
            </a:r>
          </a:p>
          <a:p>
            <a:pPr marL="0" indent="0">
              <a:buNone/>
            </a:pPr>
            <a:endParaRPr lang="en-US" sz="1600" dirty="0">
              <a:solidFill>
                <a:schemeClr val="bg1"/>
              </a:solidFill>
              <a:latin typeface="Whitney Book" pitchFamily="2" charset="0"/>
              <a:cs typeface="Whitney Book" pitchFamily="2" charset="0"/>
            </a:endParaRPr>
          </a:p>
          <a:p>
            <a:pPr marL="0" indent="0">
              <a:buNone/>
            </a:pPr>
            <a:r>
              <a:rPr lang="en-US" sz="1600" dirty="0">
                <a:solidFill>
                  <a:schemeClr val="bg1"/>
                </a:solidFill>
                <a:latin typeface="Whitney Book" pitchFamily="2" charset="0"/>
                <a:cs typeface="Whitney Book" pitchFamily="2" charset="0"/>
              </a:rPr>
              <a:t>Columbia Creative provides design services at Columbia University and stewards the visual identity guidelines and University brand. As part of the Office of Communications and Public Affairs, we forge new standards for what can be achieved in visual communication through synergistic partnerships with our colleagues across the University.</a:t>
            </a:r>
          </a:p>
        </p:txBody>
      </p:sp>
      <p:pic>
        <p:nvPicPr>
          <p:cNvPr id="5" name="Picture 4">
            <a:extLst>
              <a:ext uri="{FF2B5EF4-FFF2-40B4-BE49-F238E27FC236}">
                <a16:creationId xmlns:a16="http://schemas.microsoft.com/office/drawing/2014/main" id="{A5598765-C2D3-1D45-B607-BB02FFC5D7CD}"/>
              </a:ext>
            </a:extLst>
          </p:cNvPr>
          <p:cNvPicPr>
            <a:picLocks noChangeAspect="1"/>
          </p:cNvPicPr>
          <p:nvPr/>
        </p:nvPicPr>
        <p:blipFill>
          <a:blip r:embed="rId3"/>
          <a:stretch>
            <a:fillRect/>
          </a:stretch>
        </p:blipFill>
        <p:spPr>
          <a:xfrm>
            <a:off x="359629" y="6347011"/>
            <a:ext cx="2251601" cy="215153"/>
          </a:xfrm>
          <a:prstGeom prst="rect">
            <a:avLst/>
          </a:prstGeom>
        </p:spPr>
      </p:pic>
      <p:pic>
        <p:nvPicPr>
          <p:cNvPr id="6" name="Picture 5">
            <a:extLst>
              <a:ext uri="{FF2B5EF4-FFF2-40B4-BE49-F238E27FC236}">
                <a16:creationId xmlns:a16="http://schemas.microsoft.com/office/drawing/2014/main" id="{1E915169-9991-404A-87C1-B91520A91FE9}"/>
              </a:ext>
            </a:extLst>
          </p:cNvPr>
          <p:cNvPicPr>
            <a:picLocks noChangeAspect="1"/>
          </p:cNvPicPr>
          <p:nvPr/>
        </p:nvPicPr>
        <p:blipFill>
          <a:blip r:embed="rId4"/>
          <a:stretch>
            <a:fillRect/>
          </a:stretch>
        </p:blipFill>
        <p:spPr>
          <a:xfrm>
            <a:off x="6858000" y="6420899"/>
            <a:ext cx="1790279" cy="158815"/>
          </a:xfrm>
          <a:prstGeom prst="rect">
            <a:avLst/>
          </a:prstGeom>
        </p:spPr>
      </p:pic>
    </p:spTree>
    <p:extLst>
      <p:ext uri="{BB962C8B-B14F-4D97-AF65-F5344CB8AC3E}">
        <p14:creationId xmlns:p14="http://schemas.microsoft.com/office/powerpoint/2010/main" val="40663524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9415E-5271-914A-935D-EA222424BA8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70654854-DF70-644E-AA01-73EAD45B22D4}"/>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61F017C2-35FC-E64B-91B0-F5458150728D}"/>
              </a:ext>
            </a:extLst>
          </p:cNvPr>
          <p:cNvPicPr>
            <a:picLocks noChangeAspect="1"/>
          </p:cNvPicPr>
          <p:nvPr/>
        </p:nvPicPr>
        <p:blipFill rotWithShape="1">
          <a:blip r:embed="rId2"/>
          <a:srcRect r="11111"/>
          <a:stretch/>
        </p:blipFill>
        <p:spPr>
          <a:xfrm>
            <a:off x="0" y="0"/>
            <a:ext cx="9144000" cy="6858000"/>
          </a:xfrm>
          <a:prstGeom prst="rect">
            <a:avLst/>
          </a:prstGeom>
        </p:spPr>
      </p:pic>
      <p:sp>
        <p:nvSpPr>
          <p:cNvPr id="5" name="TextBox 4">
            <a:extLst>
              <a:ext uri="{FF2B5EF4-FFF2-40B4-BE49-F238E27FC236}">
                <a16:creationId xmlns:a16="http://schemas.microsoft.com/office/drawing/2014/main" id="{BA9453F8-D15F-7B47-B7B6-0375D5235EC8}"/>
              </a:ext>
            </a:extLst>
          </p:cNvPr>
          <p:cNvSpPr txBox="1"/>
          <p:nvPr/>
        </p:nvSpPr>
        <p:spPr>
          <a:xfrm>
            <a:off x="346166" y="418012"/>
            <a:ext cx="6838406" cy="646331"/>
          </a:xfrm>
          <a:prstGeom prst="rect">
            <a:avLst/>
          </a:prstGeom>
          <a:noFill/>
        </p:spPr>
        <p:txBody>
          <a:bodyPr wrap="square" rtlCol="0">
            <a:spAutoFit/>
          </a:bodyPr>
          <a:lstStyle/>
          <a:p>
            <a:r>
              <a:rPr lang="en-US" dirty="0">
                <a:solidFill>
                  <a:schemeClr val="bg1"/>
                </a:solidFill>
                <a:latin typeface="Trajan Pro" panose="02020502050506020301" pitchFamily="18" charset="77"/>
              </a:rPr>
              <a:t>Print Services</a:t>
            </a:r>
          </a:p>
          <a:p>
            <a:endParaRPr lang="en-US" dirty="0"/>
          </a:p>
        </p:txBody>
      </p:sp>
      <p:sp>
        <p:nvSpPr>
          <p:cNvPr id="8" name="Rectangle 7">
            <a:extLst>
              <a:ext uri="{FF2B5EF4-FFF2-40B4-BE49-F238E27FC236}">
                <a16:creationId xmlns:a16="http://schemas.microsoft.com/office/drawing/2014/main" id="{2D594B9E-18DE-9E4C-8D53-6AB0EA162EF6}"/>
              </a:ext>
            </a:extLst>
          </p:cNvPr>
          <p:cNvSpPr/>
          <p:nvPr/>
        </p:nvSpPr>
        <p:spPr>
          <a:xfrm>
            <a:off x="346166" y="1608566"/>
            <a:ext cx="8876210" cy="3370666"/>
          </a:xfrm>
          <a:prstGeom prst="rect">
            <a:avLst/>
          </a:prstGeom>
        </p:spPr>
        <p:txBody>
          <a:bodyPr wrap="square" numCol="2">
            <a:spAutoFit/>
          </a:bodyPr>
          <a:lstStyle/>
          <a:p>
            <a:pPr>
              <a:lnSpc>
                <a:spcPct val="150000"/>
              </a:lnSpc>
            </a:pPr>
            <a:r>
              <a:rPr lang="en-US" sz="1600" dirty="0">
                <a:solidFill>
                  <a:schemeClr val="bg1"/>
                </a:solidFill>
                <a:latin typeface="Arial" panose="020B0604020202020204" pitchFamily="34" charset="0"/>
              </a:rPr>
              <a:t>Invitation printing and mailing services</a:t>
            </a:r>
            <a:br>
              <a:rPr lang="en-US" sz="1600" dirty="0">
                <a:solidFill>
                  <a:schemeClr val="bg1"/>
                </a:solidFill>
                <a:latin typeface="Arial" panose="020B0604020202020204" pitchFamily="34" charset="0"/>
              </a:rPr>
            </a:br>
            <a:r>
              <a:rPr lang="en-US" sz="1600" dirty="0">
                <a:solidFill>
                  <a:schemeClr val="bg1"/>
                </a:solidFill>
                <a:latin typeface="Arial" panose="020B0604020202020204" pitchFamily="34" charset="0"/>
              </a:rPr>
              <a:t>Event Programs and Booklets</a:t>
            </a:r>
          </a:p>
          <a:p>
            <a:pPr>
              <a:lnSpc>
                <a:spcPct val="150000"/>
              </a:lnSpc>
            </a:pPr>
            <a:r>
              <a:rPr lang="en-US" sz="1600" dirty="0">
                <a:solidFill>
                  <a:schemeClr val="bg1"/>
                </a:solidFill>
                <a:latin typeface="Arial" panose="020B0604020202020204" pitchFamily="34" charset="0"/>
              </a:rPr>
              <a:t>Promotional Items</a:t>
            </a:r>
          </a:p>
          <a:p>
            <a:pPr>
              <a:lnSpc>
                <a:spcPct val="150000"/>
              </a:lnSpc>
            </a:pPr>
            <a:r>
              <a:rPr lang="en-US" sz="1600" dirty="0">
                <a:solidFill>
                  <a:schemeClr val="bg1"/>
                </a:solidFill>
                <a:latin typeface="Arial" panose="020B0604020202020204" pitchFamily="34" charset="0"/>
              </a:rPr>
              <a:t>Stationery and Business Cards</a:t>
            </a:r>
            <a:br>
              <a:rPr lang="en-US" sz="1600" dirty="0">
                <a:solidFill>
                  <a:schemeClr val="bg1"/>
                </a:solidFill>
                <a:latin typeface="Arial" panose="020B0604020202020204" pitchFamily="34" charset="0"/>
              </a:rPr>
            </a:br>
            <a:r>
              <a:rPr lang="en-US" sz="1600" dirty="0">
                <a:solidFill>
                  <a:schemeClr val="bg1"/>
                </a:solidFill>
                <a:latin typeface="Arial" panose="020B0604020202020204" pitchFamily="34" charset="0"/>
              </a:rPr>
              <a:t>Covid Safety Signage</a:t>
            </a:r>
            <a:br>
              <a:rPr lang="en-US" sz="1600" dirty="0">
                <a:solidFill>
                  <a:schemeClr val="bg1"/>
                </a:solidFill>
                <a:latin typeface="Arial" panose="020B0604020202020204" pitchFamily="34" charset="0"/>
              </a:rPr>
            </a:br>
            <a:r>
              <a:rPr lang="en-US" sz="1600" dirty="0">
                <a:solidFill>
                  <a:schemeClr val="bg1"/>
                </a:solidFill>
                <a:latin typeface="Arial" panose="020B0604020202020204" pitchFamily="34" charset="0"/>
              </a:rPr>
              <a:t>Indoor/Outdoor Wall and </a:t>
            </a:r>
            <a:br>
              <a:rPr lang="en-US" sz="1600" dirty="0">
                <a:solidFill>
                  <a:schemeClr val="bg1"/>
                </a:solidFill>
                <a:latin typeface="Arial" panose="020B0604020202020204" pitchFamily="34" charset="0"/>
              </a:rPr>
            </a:br>
            <a:r>
              <a:rPr lang="en-US" sz="1600" dirty="0">
                <a:solidFill>
                  <a:schemeClr val="bg1"/>
                </a:solidFill>
                <a:latin typeface="Arial" panose="020B0604020202020204" pitchFamily="34" charset="0"/>
              </a:rPr>
              <a:t>Window Graphics</a:t>
            </a:r>
          </a:p>
          <a:p>
            <a:pPr>
              <a:lnSpc>
                <a:spcPct val="150000"/>
              </a:lnSpc>
            </a:pPr>
            <a:r>
              <a:rPr lang="en-US" sz="1600" dirty="0">
                <a:solidFill>
                  <a:schemeClr val="bg1"/>
                </a:solidFill>
                <a:latin typeface="Arial" panose="020B0604020202020204" pitchFamily="34" charset="0"/>
              </a:rPr>
              <a:t>Stickers/Labels</a:t>
            </a:r>
            <a:br>
              <a:rPr lang="en-US" sz="1600" dirty="0">
                <a:solidFill>
                  <a:schemeClr val="bg1"/>
                </a:solidFill>
                <a:latin typeface="Arial" panose="020B0604020202020204" pitchFamily="34" charset="0"/>
              </a:rPr>
            </a:br>
            <a:endParaRPr lang="en-US" sz="1600" dirty="0">
              <a:solidFill>
                <a:schemeClr val="bg1"/>
              </a:solidFill>
              <a:latin typeface="Arial" panose="020B0604020202020204" pitchFamily="34" charset="0"/>
            </a:endParaRPr>
          </a:p>
          <a:p>
            <a:pPr>
              <a:lnSpc>
                <a:spcPct val="150000"/>
              </a:lnSpc>
            </a:pPr>
            <a:r>
              <a:rPr lang="en-US" sz="1600" dirty="0">
                <a:solidFill>
                  <a:schemeClr val="bg1"/>
                </a:solidFill>
                <a:latin typeface="Arial" panose="020B0604020202020204" pitchFamily="34" charset="0"/>
              </a:rPr>
              <a:t>Bulk mailing</a:t>
            </a:r>
            <a:br>
              <a:rPr lang="en-US" sz="1600" dirty="0">
                <a:solidFill>
                  <a:schemeClr val="bg1"/>
                </a:solidFill>
                <a:latin typeface="Arial" panose="020B0604020202020204" pitchFamily="34" charset="0"/>
              </a:rPr>
            </a:br>
            <a:r>
              <a:rPr lang="en-US" sz="1600" dirty="0">
                <a:solidFill>
                  <a:schemeClr val="bg1"/>
                </a:solidFill>
                <a:latin typeface="Arial" panose="020B0604020202020204" pitchFamily="34" charset="0"/>
              </a:rPr>
              <a:t>Packing and shipping services</a:t>
            </a:r>
          </a:p>
          <a:p>
            <a:pPr>
              <a:lnSpc>
                <a:spcPct val="150000"/>
              </a:lnSpc>
            </a:pPr>
            <a:r>
              <a:rPr lang="en-US" sz="1600" dirty="0">
                <a:solidFill>
                  <a:schemeClr val="bg1"/>
                </a:solidFill>
                <a:latin typeface="Arial" panose="020B0604020202020204" pitchFamily="34" charset="0"/>
              </a:rPr>
              <a:t>Course Book printing</a:t>
            </a:r>
            <a:br>
              <a:rPr lang="en-US" sz="1600" dirty="0">
                <a:solidFill>
                  <a:schemeClr val="bg1"/>
                </a:solidFill>
                <a:latin typeface="Arial" panose="020B0604020202020204" pitchFamily="34" charset="0"/>
              </a:rPr>
            </a:br>
            <a:r>
              <a:rPr lang="en-US" sz="1600" dirty="0">
                <a:solidFill>
                  <a:schemeClr val="bg1"/>
                </a:solidFill>
                <a:latin typeface="Arial" panose="020B0604020202020204" pitchFamily="34" charset="0"/>
              </a:rPr>
              <a:t>Thesis’</a:t>
            </a:r>
            <a:br>
              <a:rPr lang="en-US" sz="1600" dirty="0">
                <a:solidFill>
                  <a:schemeClr val="bg1"/>
                </a:solidFill>
                <a:latin typeface="Arial" panose="020B0604020202020204" pitchFamily="34" charset="0"/>
              </a:rPr>
            </a:br>
            <a:r>
              <a:rPr lang="en-US" sz="1600" dirty="0">
                <a:solidFill>
                  <a:schemeClr val="bg1"/>
                </a:solidFill>
                <a:latin typeface="Arial" panose="020B0604020202020204" pitchFamily="34" charset="0"/>
              </a:rPr>
              <a:t>Class Handouts</a:t>
            </a:r>
            <a:br>
              <a:rPr lang="en-US" sz="1600" dirty="0">
                <a:solidFill>
                  <a:schemeClr val="bg1"/>
                </a:solidFill>
                <a:latin typeface="Arial" panose="020B0604020202020204" pitchFamily="34" charset="0"/>
              </a:rPr>
            </a:br>
            <a:r>
              <a:rPr lang="en-US" sz="1600" dirty="0">
                <a:solidFill>
                  <a:schemeClr val="bg1"/>
                </a:solidFill>
                <a:latin typeface="Arial" panose="020B0604020202020204" pitchFamily="34" charset="0"/>
              </a:rPr>
              <a:t>Perfect bound Portfolios</a:t>
            </a:r>
            <a:br>
              <a:rPr lang="en-US" sz="1600" dirty="0">
                <a:solidFill>
                  <a:schemeClr val="bg1"/>
                </a:solidFill>
                <a:latin typeface="Arial" panose="020B0604020202020204" pitchFamily="34" charset="0"/>
              </a:rPr>
            </a:br>
            <a:r>
              <a:rPr lang="en-US" sz="1600" dirty="0">
                <a:solidFill>
                  <a:schemeClr val="bg1"/>
                </a:solidFill>
                <a:latin typeface="Arial" panose="020B0604020202020204" pitchFamily="34" charset="0"/>
              </a:rPr>
              <a:t>Research Reports and Posters</a:t>
            </a:r>
            <a:endParaRPr lang="en-US" sz="1600" b="0" i="0" dirty="0">
              <a:solidFill>
                <a:schemeClr val="bg1"/>
              </a:solidFill>
              <a:effectLst/>
              <a:latin typeface="Arial" panose="020B0604020202020204" pitchFamily="34" charset="0"/>
            </a:endParaRPr>
          </a:p>
        </p:txBody>
      </p:sp>
      <p:sp>
        <p:nvSpPr>
          <p:cNvPr id="9" name="TextBox 8">
            <a:extLst>
              <a:ext uri="{FF2B5EF4-FFF2-40B4-BE49-F238E27FC236}">
                <a16:creationId xmlns:a16="http://schemas.microsoft.com/office/drawing/2014/main" id="{8545DEFA-84D4-184D-8B92-9980CB2CBD8E}"/>
              </a:ext>
            </a:extLst>
          </p:cNvPr>
          <p:cNvSpPr txBox="1"/>
          <p:nvPr/>
        </p:nvSpPr>
        <p:spPr>
          <a:xfrm>
            <a:off x="5706835" y="6054041"/>
            <a:ext cx="3331029" cy="738664"/>
          </a:xfrm>
          <a:prstGeom prst="rect">
            <a:avLst/>
          </a:prstGeom>
          <a:noFill/>
        </p:spPr>
        <p:txBody>
          <a:bodyPr wrap="square" rtlCol="0">
            <a:spAutoFit/>
          </a:bodyPr>
          <a:lstStyle/>
          <a:p>
            <a:r>
              <a:rPr lang="en-US" sz="2400" dirty="0">
                <a:solidFill>
                  <a:schemeClr val="bg1"/>
                </a:solidFill>
              </a:rPr>
              <a:t>Printing.Columbia.edu</a:t>
            </a:r>
          </a:p>
          <a:p>
            <a:endParaRPr lang="en-US" dirty="0"/>
          </a:p>
        </p:txBody>
      </p:sp>
    </p:spTree>
    <p:extLst>
      <p:ext uri="{BB962C8B-B14F-4D97-AF65-F5344CB8AC3E}">
        <p14:creationId xmlns:p14="http://schemas.microsoft.com/office/powerpoint/2010/main" val="27072080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2F04A-B68B-754C-9765-BCA195AE7081}"/>
              </a:ext>
            </a:extLst>
          </p:cNvPr>
          <p:cNvSpPr>
            <a:spLocks noGrp="1"/>
          </p:cNvSpPr>
          <p:nvPr>
            <p:ph type="title"/>
          </p:nvPr>
        </p:nvSpPr>
        <p:spPr/>
        <p:txBody>
          <a:bodyPr/>
          <a:lstStyle/>
          <a:p>
            <a:r>
              <a:rPr lang="en-US" dirty="0"/>
              <a:t>ww</a:t>
            </a:r>
          </a:p>
        </p:txBody>
      </p:sp>
      <p:sp>
        <p:nvSpPr>
          <p:cNvPr id="3" name="Content Placeholder 2">
            <a:extLst>
              <a:ext uri="{FF2B5EF4-FFF2-40B4-BE49-F238E27FC236}">
                <a16:creationId xmlns:a16="http://schemas.microsoft.com/office/drawing/2014/main" id="{C289F03E-D7A6-3942-809C-64472179B040}"/>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6209B8FE-FCEB-0248-9046-81AD8A3B3BA5}"/>
              </a:ext>
            </a:extLst>
          </p:cNvPr>
          <p:cNvPicPr>
            <a:picLocks noChangeAspect="1"/>
          </p:cNvPicPr>
          <p:nvPr/>
        </p:nvPicPr>
        <p:blipFill rotWithShape="1">
          <a:blip r:embed="rId2"/>
          <a:srcRect r="11111"/>
          <a:stretch/>
        </p:blipFill>
        <p:spPr>
          <a:xfrm>
            <a:off x="0" y="0"/>
            <a:ext cx="9144000" cy="6858000"/>
          </a:xfrm>
          <a:prstGeom prst="rect">
            <a:avLst/>
          </a:prstGeom>
        </p:spPr>
      </p:pic>
      <p:sp>
        <p:nvSpPr>
          <p:cNvPr id="5" name="TextBox 4">
            <a:extLst>
              <a:ext uri="{FF2B5EF4-FFF2-40B4-BE49-F238E27FC236}">
                <a16:creationId xmlns:a16="http://schemas.microsoft.com/office/drawing/2014/main" id="{584BA4CE-F8DE-064F-9919-E9701A329D62}"/>
              </a:ext>
            </a:extLst>
          </p:cNvPr>
          <p:cNvSpPr txBox="1"/>
          <p:nvPr/>
        </p:nvSpPr>
        <p:spPr>
          <a:xfrm>
            <a:off x="346166" y="418012"/>
            <a:ext cx="6838406" cy="646331"/>
          </a:xfrm>
          <a:prstGeom prst="rect">
            <a:avLst/>
          </a:prstGeom>
          <a:noFill/>
        </p:spPr>
        <p:txBody>
          <a:bodyPr wrap="square" rtlCol="0">
            <a:spAutoFit/>
          </a:bodyPr>
          <a:lstStyle/>
          <a:p>
            <a:r>
              <a:rPr lang="en-US" dirty="0">
                <a:solidFill>
                  <a:schemeClr val="bg1"/>
                </a:solidFill>
                <a:latin typeface="Trajan Pro" panose="02020502050506020301" pitchFamily="18" charset="77"/>
              </a:rPr>
              <a:t>Journalism Video/Audio Studio</a:t>
            </a:r>
          </a:p>
          <a:p>
            <a:endParaRPr lang="en-US" dirty="0"/>
          </a:p>
        </p:txBody>
      </p:sp>
      <p:sp>
        <p:nvSpPr>
          <p:cNvPr id="6" name="Rectangle 5">
            <a:extLst>
              <a:ext uri="{FF2B5EF4-FFF2-40B4-BE49-F238E27FC236}">
                <a16:creationId xmlns:a16="http://schemas.microsoft.com/office/drawing/2014/main" id="{8A9E02B1-2815-A04F-AA0A-187A76ABE868}"/>
              </a:ext>
            </a:extLst>
          </p:cNvPr>
          <p:cNvSpPr/>
          <p:nvPr/>
        </p:nvSpPr>
        <p:spPr>
          <a:xfrm>
            <a:off x="450669" y="3878750"/>
            <a:ext cx="3905794" cy="2585323"/>
          </a:xfrm>
          <a:prstGeom prst="rect">
            <a:avLst/>
          </a:prstGeom>
        </p:spPr>
        <p:txBody>
          <a:bodyPr wrap="square">
            <a:spAutoFit/>
          </a:bodyPr>
          <a:lstStyle/>
          <a:p>
            <a:r>
              <a:rPr lang="en-US" b="1" dirty="0">
                <a:solidFill>
                  <a:schemeClr val="bg1"/>
                </a:solidFill>
                <a:latin typeface="proxima-nova"/>
              </a:rPr>
              <a:t>Video Production Studio / Live Shots</a:t>
            </a:r>
          </a:p>
          <a:p>
            <a:r>
              <a:rPr lang="en-US" dirty="0">
                <a:solidFill>
                  <a:schemeClr val="bg1"/>
                </a:solidFill>
              </a:rPr>
              <a:t>The Columbia J‐School broadcast studio is available for use by both students and organizations. Live interviews and a variety of video production projects can be hosted in this facility.</a:t>
            </a:r>
          </a:p>
          <a:p>
            <a:r>
              <a:rPr lang="en-US" dirty="0"/>
              <a:t/>
            </a:r>
            <a:br>
              <a:rPr lang="en-US" dirty="0"/>
            </a:br>
            <a:r>
              <a:rPr lang="en-US" dirty="0"/>
              <a:t/>
            </a:r>
            <a:br>
              <a:rPr lang="en-US" dirty="0"/>
            </a:br>
            <a:endParaRPr lang="en-US" dirty="0"/>
          </a:p>
        </p:txBody>
      </p:sp>
      <p:sp>
        <p:nvSpPr>
          <p:cNvPr id="7" name="Rectangle 6">
            <a:extLst>
              <a:ext uri="{FF2B5EF4-FFF2-40B4-BE49-F238E27FC236}">
                <a16:creationId xmlns:a16="http://schemas.microsoft.com/office/drawing/2014/main" id="{5F18D4EE-8835-6B45-865C-F04800D23EC6}"/>
              </a:ext>
            </a:extLst>
          </p:cNvPr>
          <p:cNvSpPr/>
          <p:nvPr/>
        </p:nvSpPr>
        <p:spPr>
          <a:xfrm>
            <a:off x="4774473" y="3878749"/>
            <a:ext cx="4193177" cy="2308324"/>
          </a:xfrm>
          <a:prstGeom prst="rect">
            <a:avLst/>
          </a:prstGeom>
        </p:spPr>
        <p:txBody>
          <a:bodyPr wrap="square">
            <a:spAutoFit/>
          </a:bodyPr>
          <a:lstStyle/>
          <a:p>
            <a:r>
              <a:rPr lang="en-US" b="1" dirty="0">
                <a:solidFill>
                  <a:schemeClr val="bg1"/>
                </a:solidFill>
              </a:rPr>
              <a:t>ISDN Audio Production / Live Interviews</a:t>
            </a:r>
          </a:p>
          <a:p>
            <a:r>
              <a:rPr lang="en-US" dirty="0">
                <a:solidFill>
                  <a:schemeClr val="bg1"/>
                </a:solidFill>
              </a:rPr>
              <a:t/>
            </a:r>
            <a:br>
              <a:rPr lang="en-US" dirty="0">
                <a:solidFill>
                  <a:schemeClr val="bg1"/>
                </a:solidFill>
              </a:rPr>
            </a:br>
            <a:r>
              <a:rPr lang="en-US" dirty="0">
                <a:solidFill>
                  <a:schemeClr val="bg1"/>
                </a:solidFill>
              </a:rPr>
              <a:t>The ISDN audio studio is available for live interviews and a variety of audio production projects for both students and organizations.</a:t>
            </a:r>
            <a:r>
              <a:rPr lang="en-US" dirty="0"/>
              <a:t/>
            </a:r>
            <a:br>
              <a:rPr lang="en-US" dirty="0"/>
            </a:br>
            <a:r>
              <a:rPr lang="en-US" dirty="0"/>
              <a:t/>
            </a:r>
            <a:br>
              <a:rPr lang="en-US" dirty="0"/>
            </a:br>
            <a:endParaRPr lang="en-US" dirty="0"/>
          </a:p>
        </p:txBody>
      </p:sp>
      <p:pic>
        <p:nvPicPr>
          <p:cNvPr id="11" name="Picture 10">
            <a:extLst>
              <a:ext uri="{FF2B5EF4-FFF2-40B4-BE49-F238E27FC236}">
                <a16:creationId xmlns:a16="http://schemas.microsoft.com/office/drawing/2014/main" id="{B7DFC824-4487-6448-B324-8EB82BCCBF2A}"/>
              </a:ext>
            </a:extLst>
          </p:cNvPr>
          <p:cNvPicPr>
            <a:picLocks noChangeAspect="1"/>
          </p:cNvPicPr>
          <p:nvPr/>
        </p:nvPicPr>
        <p:blipFill>
          <a:blip r:embed="rId3"/>
          <a:stretch>
            <a:fillRect/>
          </a:stretch>
        </p:blipFill>
        <p:spPr>
          <a:xfrm>
            <a:off x="450669" y="1371295"/>
            <a:ext cx="3781893" cy="2127315"/>
          </a:xfrm>
          <a:prstGeom prst="rect">
            <a:avLst/>
          </a:prstGeom>
        </p:spPr>
      </p:pic>
      <p:pic>
        <p:nvPicPr>
          <p:cNvPr id="13" name="Picture 12">
            <a:extLst>
              <a:ext uri="{FF2B5EF4-FFF2-40B4-BE49-F238E27FC236}">
                <a16:creationId xmlns:a16="http://schemas.microsoft.com/office/drawing/2014/main" id="{8E869CE0-426C-6E4B-ABC2-67FB4D496934}"/>
              </a:ext>
            </a:extLst>
          </p:cNvPr>
          <p:cNvPicPr>
            <a:picLocks noChangeAspect="1"/>
          </p:cNvPicPr>
          <p:nvPr/>
        </p:nvPicPr>
        <p:blipFill>
          <a:blip r:embed="rId4"/>
          <a:stretch>
            <a:fillRect/>
          </a:stretch>
        </p:blipFill>
        <p:spPr>
          <a:xfrm>
            <a:off x="4733455" y="1371295"/>
            <a:ext cx="3781895" cy="2127316"/>
          </a:xfrm>
          <a:prstGeom prst="rect">
            <a:avLst/>
          </a:prstGeom>
        </p:spPr>
      </p:pic>
      <p:sp>
        <p:nvSpPr>
          <p:cNvPr id="14" name="TextBox 13">
            <a:extLst>
              <a:ext uri="{FF2B5EF4-FFF2-40B4-BE49-F238E27FC236}">
                <a16:creationId xmlns:a16="http://schemas.microsoft.com/office/drawing/2014/main" id="{F2696DCC-413C-544F-B8EA-7FD3C39CD201}"/>
              </a:ext>
            </a:extLst>
          </p:cNvPr>
          <p:cNvSpPr txBox="1"/>
          <p:nvPr/>
        </p:nvSpPr>
        <p:spPr>
          <a:xfrm>
            <a:off x="4807133" y="6104851"/>
            <a:ext cx="4336868" cy="369332"/>
          </a:xfrm>
          <a:prstGeom prst="rect">
            <a:avLst/>
          </a:prstGeom>
          <a:noFill/>
        </p:spPr>
        <p:txBody>
          <a:bodyPr wrap="square" rtlCol="0">
            <a:spAutoFit/>
          </a:bodyPr>
          <a:lstStyle/>
          <a:p>
            <a:r>
              <a:rPr lang="en-US" dirty="0">
                <a:solidFill>
                  <a:schemeClr val="bg1"/>
                </a:solidFill>
                <a:hlinkClick r:id="rId5">
                  <a:extLst>
                    <a:ext uri="{A12FA001-AC4F-418D-AE19-62706E023703}">
                      <ahyp:hlinkClr xmlns:ahyp="http://schemas.microsoft.com/office/drawing/2018/hyperlinkcolor" xmlns="" val="tx"/>
                    </a:ext>
                  </a:extLst>
                </a:hlinkClick>
              </a:rPr>
              <a:t>journalism.columbia.edu</a:t>
            </a:r>
            <a:r>
              <a:rPr lang="en-US">
                <a:solidFill>
                  <a:schemeClr val="bg1"/>
                </a:solidFill>
                <a:hlinkClick r:id="rId5">
                  <a:extLst>
                    <a:ext uri="{A12FA001-AC4F-418D-AE19-62706E023703}">
                      <ahyp:hlinkClr xmlns:ahyp="http://schemas.microsoft.com/office/drawing/2018/hyperlinkcolor" xmlns="" val="tx"/>
                    </a:ext>
                  </a:extLst>
                </a:hlinkClick>
              </a:rPr>
              <a:t>/event-rentals</a:t>
            </a:r>
            <a:endParaRPr lang="en-US">
              <a:solidFill>
                <a:schemeClr val="bg1"/>
              </a:solidFill>
            </a:endParaRPr>
          </a:p>
        </p:txBody>
      </p:sp>
    </p:spTree>
    <p:extLst>
      <p:ext uri="{BB962C8B-B14F-4D97-AF65-F5344CB8AC3E}">
        <p14:creationId xmlns:p14="http://schemas.microsoft.com/office/powerpoint/2010/main" val="2112714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478AC4-9612-1547-A81A-3EC3B231D9A1}"/>
              </a:ext>
            </a:extLst>
          </p:cNvPr>
          <p:cNvPicPr>
            <a:picLocks noChangeAspect="1"/>
          </p:cNvPicPr>
          <p:nvPr/>
        </p:nvPicPr>
        <p:blipFill rotWithShape="1">
          <a:blip r:embed="rId2"/>
          <a:srcRect r="11111"/>
          <a:stretch/>
        </p:blipFill>
        <p:spPr>
          <a:xfrm>
            <a:off x="0" y="0"/>
            <a:ext cx="9144000" cy="6858000"/>
          </a:xfrm>
          <a:prstGeom prst="rect">
            <a:avLst/>
          </a:prstGeom>
          <a:solidFill>
            <a:srgbClr val="2C4E86"/>
          </a:solidFill>
        </p:spPr>
      </p:pic>
      <p:pic>
        <p:nvPicPr>
          <p:cNvPr id="5" name="Picture 4">
            <a:extLst>
              <a:ext uri="{FF2B5EF4-FFF2-40B4-BE49-F238E27FC236}">
                <a16:creationId xmlns:a16="http://schemas.microsoft.com/office/drawing/2014/main" id="{13C739E6-A912-4241-821A-13D865C8ECD6}"/>
              </a:ext>
            </a:extLst>
          </p:cNvPr>
          <p:cNvPicPr>
            <a:picLocks noChangeAspect="1"/>
          </p:cNvPicPr>
          <p:nvPr/>
        </p:nvPicPr>
        <p:blipFill>
          <a:blip r:embed="rId3"/>
          <a:stretch>
            <a:fillRect/>
          </a:stretch>
        </p:blipFill>
        <p:spPr>
          <a:xfrm>
            <a:off x="359629" y="6347011"/>
            <a:ext cx="2251601" cy="215153"/>
          </a:xfrm>
          <a:prstGeom prst="rect">
            <a:avLst/>
          </a:prstGeom>
        </p:spPr>
      </p:pic>
      <p:pic>
        <p:nvPicPr>
          <p:cNvPr id="6" name="Picture 5">
            <a:extLst>
              <a:ext uri="{FF2B5EF4-FFF2-40B4-BE49-F238E27FC236}">
                <a16:creationId xmlns:a16="http://schemas.microsoft.com/office/drawing/2014/main" id="{CE3EA6F4-9D5C-5A4A-917E-20C80165DD86}"/>
              </a:ext>
            </a:extLst>
          </p:cNvPr>
          <p:cNvPicPr>
            <a:picLocks noChangeAspect="1"/>
          </p:cNvPicPr>
          <p:nvPr/>
        </p:nvPicPr>
        <p:blipFill>
          <a:blip r:embed="rId4"/>
          <a:stretch>
            <a:fillRect/>
          </a:stretch>
        </p:blipFill>
        <p:spPr>
          <a:xfrm>
            <a:off x="6858000" y="6420899"/>
            <a:ext cx="1790279" cy="158815"/>
          </a:xfrm>
          <a:prstGeom prst="rect">
            <a:avLst/>
          </a:prstGeom>
        </p:spPr>
      </p:pic>
      <p:sp>
        <p:nvSpPr>
          <p:cNvPr id="7" name="Rectangle 6">
            <a:extLst>
              <a:ext uri="{FF2B5EF4-FFF2-40B4-BE49-F238E27FC236}">
                <a16:creationId xmlns:a16="http://schemas.microsoft.com/office/drawing/2014/main" id="{32465021-8682-D34D-A597-ED38199399C7}"/>
              </a:ext>
            </a:extLst>
          </p:cNvPr>
          <p:cNvSpPr/>
          <p:nvPr/>
        </p:nvSpPr>
        <p:spPr>
          <a:xfrm>
            <a:off x="741538" y="1298144"/>
            <a:ext cx="7469528" cy="2862322"/>
          </a:xfrm>
          <a:prstGeom prst="rect">
            <a:avLst/>
          </a:prstGeom>
        </p:spPr>
        <p:txBody>
          <a:bodyPr wrap="square">
            <a:spAutoFit/>
          </a:bodyPr>
          <a:lstStyle/>
          <a:p>
            <a:r>
              <a:rPr lang="en-US" dirty="0">
                <a:solidFill>
                  <a:schemeClr val="bg1"/>
                </a:solidFill>
                <a:latin typeface="Whitney Medium" pitchFamily="2" charset="0"/>
                <a:cs typeface="Whitney Medium" pitchFamily="2" charset="0"/>
              </a:rPr>
              <a:t>Highest quality of design and client services</a:t>
            </a:r>
          </a:p>
          <a:p>
            <a:endParaRPr lang="en-US" dirty="0">
              <a:solidFill>
                <a:schemeClr val="bg1"/>
              </a:solidFill>
              <a:latin typeface="Whitney Medium" pitchFamily="2" charset="0"/>
              <a:cs typeface="Whitney Medium" pitchFamily="2" charset="0"/>
            </a:endParaRPr>
          </a:p>
          <a:p>
            <a:r>
              <a:rPr lang="en-US" dirty="0">
                <a:solidFill>
                  <a:schemeClr val="bg1"/>
                </a:solidFill>
                <a:latin typeface="Whitney Medium" pitchFamily="2" charset="0"/>
                <a:cs typeface="Whitney Medium" pitchFamily="2" charset="0"/>
              </a:rPr>
              <a:t>Strategic partnerships</a:t>
            </a:r>
          </a:p>
          <a:p>
            <a:endParaRPr lang="en-US" dirty="0">
              <a:solidFill>
                <a:schemeClr val="bg1"/>
              </a:solidFill>
              <a:latin typeface="Whitney Medium" pitchFamily="2" charset="0"/>
              <a:cs typeface="Whitney Medium" pitchFamily="2" charset="0"/>
            </a:endParaRPr>
          </a:p>
          <a:p>
            <a:r>
              <a:rPr lang="en-US" dirty="0">
                <a:solidFill>
                  <a:schemeClr val="bg1"/>
                </a:solidFill>
                <a:latin typeface="Whitney Medium" pitchFamily="2" charset="0"/>
                <a:cs typeface="Whitney Medium" pitchFamily="2" charset="0"/>
              </a:rPr>
              <a:t>Ingrained institutional knowledge</a:t>
            </a:r>
          </a:p>
          <a:p>
            <a:endParaRPr lang="en-US" dirty="0">
              <a:solidFill>
                <a:schemeClr val="bg1"/>
              </a:solidFill>
              <a:latin typeface="Whitney Medium" pitchFamily="2" charset="0"/>
              <a:cs typeface="Whitney Medium" pitchFamily="2" charset="0"/>
            </a:endParaRPr>
          </a:p>
          <a:p>
            <a:r>
              <a:rPr lang="en-US" dirty="0">
                <a:solidFill>
                  <a:schemeClr val="bg1"/>
                </a:solidFill>
                <a:latin typeface="Whitney Medium" pitchFamily="2" charset="0"/>
                <a:cs typeface="Whitney Medium" pitchFamily="2" charset="0"/>
              </a:rPr>
              <a:t>Full service shop</a:t>
            </a:r>
          </a:p>
          <a:p>
            <a:endParaRPr lang="en-US" dirty="0">
              <a:solidFill>
                <a:schemeClr val="bg1"/>
              </a:solidFill>
              <a:latin typeface="Whitney Medium" pitchFamily="2" charset="0"/>
              <a:cs typeface="Whitney Medium" pitchFamily="2" charset="0"/>
            </a:endParaRPr>
          </a:p>
          <a:p>
            <a:r>
              <a:rPr lang="en-US" dirty="0">
                <a:solidFill>
                  <a:schemeClr val="bg1"/>
                </a:solidFill>
                <a:latin typeface="Whitney Medium" pitchFamily="2" charset="0"/>
                <a:cs typeface="Whitney Medium" pitchFamily="2" charset="0"/>
              </a:rPr>
              <a:t>We are Columbia!</a:t>
            </a:r>
          </a:p>
          <a:p>
            <a:r>
              <a:rPr lang="en-US" dirty="0">
                <a:solidFill>
                  <a:schemeClr val="bg1"/>
                </a:solidFill>
                <a:latin typeface="Whitney Medium" pitchFamily="2" charset="0"/>
                <a:cs typeface="Whitney Medium" pitchFamily="2" charset="0"/>
              </a:rPr>
              <a:t>We have shared goals and interests, your success is our success</a:t>
            </a:r>
          </a:p>
        </p:txBody>
      </p:sp>
    </p:spTree>
    <p:extLst>
      <p:ext uri="{BB962C8B-B14F-4D97-AF65-F5344CB8AC3E}">
        <p14:creationId xmlns:p14="http://schemas.microsoft.com/office/powerpoint/2010/main" val="1380277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A49BA-E683-4D4F-A096-135AA9AF026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2BBE1752-9A61-FE40-BB74-43FD035A4308}"/>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94095D23-5629-514F-811D-714749C6D617}"/>
              </a:ext>
            </a:extLst>
          </p:cNvPr>
          <p:cNvPicPr>
            <a:picLocks noChangeAspect="1"/>
          </p:cNvPicPr>
          <p:nvPr/>
        </p:nvPicPr>
        <p:blipFill rotWithShape="1">
          <a:blip r:embed="rId2"/>
          <a:srcRect r="11111"/>
          <a:stretch/>
        </p:blipFill>
        <p:spPr>
          <a:xfrm>
            <a:off x="0" y="0"/>
            <a:ext cx="9144000" cy="6858000"/>
          </a:xfrm>
          <a:prstGeom prst="rect">
            <a:avLst/>
          </a:prstGeom>
          <a:solidFill>
            <a:srgbClr val="2C4E86"/>
          </a:solidFill>
        </p:spPr>
      </p:pic>
      <p:pic>
        <p:nvPicPr>
          <p:cNvPr id="5" name="Picture 4">
            <a:extLst>
              <a:ext uri="{FF2B5EF4-FFF2-40B4-BE49-F238E27FC236}">
                <a16:creationId xmlns:a16="http://schemas.microsoft.com/office/drawing/2014/main" id="{54FA0CE3-AB89-6147-ACB5-CB5DFE89A9F0}"/>
              </a:ext>
            </a:extLst>
          </p:cNvPr>
          <p:cNvPicPr>
            <a:picLocks noChangeAspect="1"/>
          </p:cNvPicPr>
          <p:nvPr/>
        </p:nvPicPr>
        <p:blipFill>
          <a:blip r:embed="rId3"/>
          <a:stretch>
            <a:fillRect/>
          </a:stretch>
        </p:blipFill>
        <p:spPr>
          <a:xfrm>
            <a:off x="359629" y="6347011"/>
            <a:ext cx="2251601" cy="215153"/>
          </a:xfrm>
          <a:prstGeom prst="rect">
            <a:avLst/>
          </a:prstGeom>
        </p:spPr>
      </p:pic>
      <p:pic>
        <p:nvPicPr>
          <p:cNvPr id="6" name="Picture 5">
            <a:extLst>
              <a:ext uri="{FF2B5EF4-FFF2-40B4-BE49-F238E27FC236}">
                <a16:creationId xmlns:a16="http://schemas.microsoft.com/office/drawing/2014/main" id="{4E5CD9A4-208D-0048-8695-F1AB0363217F}"/>
              </a:ext>
            </a:extLst>
          </p:cNvPr>
          <p:cNvPicPr>
            <a:picLocks noChangeAspect="1"/>
          </p:cNvPicPr>
          <p:nvPr/>
        </p:nvPicPr>
        <p:blipFill>
          <a:blip r:embed="rId4"/>
          <a:stretch>
            <a:fillRect/>
          </a:stretch>
        </p:blipFill>
        <p:spPr>
          <a:xfrm>
            <a:off x="6858000" y="6420899"/>
            <a:ext cx="1790279" cy="158815"/>
          </a:xfrm>
          <a:prstGeom prst="rect">
            <a:avLst/>
          </a:prstGeom>
        </p:spPr>
      </p:pic>
      <p:pic>
        <p:nvPicPr>
          <p:cNvPr id="8" name="Picture 7">
            <a:extLst>
              <a:ext uri="{FF2B5EF4-FFF2-40B4-BE49-F238E27FC236}">
                <a16:creationId xmlns:a16="http://schemas.microsoft.com/office/drawing/2014/main" id="{2C6BC774-EF4D-7144-9A9C-6DA0DE22CF35}"/>
              </a:ext>
            </a:extLst>
          </p:cNvPr>
          <p:cNvPicPr>
            <a:picLocks noChangeAspect="1"/>
          </p:cNvPicPr>
          <p:nvPr/>
        </p:nvPicPr>
        <p:blipFill>
          <a:blip r:embed="rId5"/>
          <a:stretch>
            <a:fillRect/>
          </a:stretch>
        </p:blipFill>
        <p:spPr>
          <a:xfrm>
            <a:off x="825230" y="393541"/>
            <a:ext cx="3438000" cy="2656636"/>
          </a:xfrm>
          <a:prstGeom prst="rect">
            <a:avLst/>
          </a:prstGeom>
        </p:spPr>
      </p:pic>
      <p:pic>
        <p:nvPicPr>
          <p:cNvPr id="10" name="Picture 9">
            <a:extLst>
              <a:ext uri="{FF2B5EF4-FFF2-40B4-BE49-F238E27FC236}">
                <a16:creationId xmlns:a16="http://schemas.microsoft.com/office/drawing/2014/main" id="{3CC3A5B8-58D5-EF42-8807-D01F294E105F}"/>
              </a:ext>
            </a:extLst>
          </p:cNvPr>
          <p:cNvPicPr>
            <a:picLocks noChangeAspect="1"/>
          </p:cNvPicPr>
          <p:nvPr/>
        </p:nvPicPr>
        <p:blipFill>
          <a:blip r:embed="rId6"/>
          <a:stretch>
            <a:fillRect/>
          </a:stretch>
        </p:blipFill>
        <p:spPr>
          <a:xfrm>
            <a:off x="4765930" y="443398"/>
            <a:ext cx="3552840" cy="2664630"/>
          </a:xfrm>
          <a:prstGeom prst="rect">
            <a:avLst/>
          </a:prstGeom>
        </p:spPr>
      </p:pic>
      <p:pic>
        <p:nvPicPr>
          <p:cNvPr id="12" name="Picture 11">
            <a:extLst>
              <a:ext uri="{FF2B5EF4-FFF2-40B4-BE49-F238E27FC236}">
                <a16:creationId xmlns:a16="http://schemas.microsoft.com/office/drawing/2014/main" id="{31FD7BCB-4A6F-EE45-8361-515731E840E3}"/>
              </a:ext>
            </a:extLst>
          </p:cNvPr>
          <p:cNvPicPr>
            <a:picLocks noChangeAspect="1"/>
          </p:cNvPicPr>
          <p:nvPr/>
        </p:nvPicPr>
        <p:blipFill>
          <a:blip r:embed="rId7"/>
          <a:stretch>
            <a:fillRect/>
          </a:stretch>
        </p:blipFill>
        <p:spPr>
          <a:xfrm>
            <a:off x="3768636" y="3925390"/>
            <a:ext cx="1482632" cy="1482632"/>
          </a:xfrm>
          <a:prstGeom prst="rect">
            <a:avLst/>
          </a:prstGeom>
        </p:spPr>
      </p:pic>
      <p:pic>
        <p:nvPicPr>
          <p:cNvPr id="14" name="Picture 13">
            <a:extLst>
              <a:ext uri="{FF2B5EF4-FFF2-40B4-BE49-F238E27FC236}">
                <a16:creationId xmlns:a16="http://schemas.microsoft.com/office/drawing/2014/main" id="{E0DB7730-2ED3-DB4E-9E9A-C142C79B1E7F}"/>
              </a:ext>
            </a:extLst>
          </p:cNvPr>
          <p:cNvPicPr>
            <a:picLocks noChangeAspect="1"/>
          </p:cNvPicPr>
          <p:nvPr/>
        </p:nvPicPr>
        <p:blipFill>
          <a:blip r:embed="rId8"/>
          <a:stretch>
            <a:fillRect/>
          </a:stretch>
        </p:blipFill>
        <p:spPr>
          <a:xfrm>
            <a:off x="1228967" y="3612233"/>
            <a:ext cx="1939352" cy="2470044"/>
          </a:xfrm>
          <a:prstGeom prst="rect">
            <a:avLst/>
          </a:prstGeom>
        </p:spPr>
      </p:pic>
      <p:pic>
        <p:nvPicPr>
          <p:cNvPr id="16" name="Picture 15">
            <a:extLst>
              <a:ext uri="{FF2B5EF4-FFF2-40B4-BE49-F238E27FC236}">
                <a16:creationId xmlns:a16="http://schemas.microsoft.com/office/drawing/2014/main" id="{4B61106C-094A-A345-A875-1739DB0A4E0F}"/>
              </a:ext>
            </a:extLst>
          </p:cNvPr>
          <p:cNvPicPr>
            <a:picLocks noChangeAspect="1"/>
          </p:cNvPicPr>
          <p:nvPr/>
        </p:nvPicPr>
        <p:blipFill>
          <a:blip r:embed="rId9"/>
          <a:stretch>
            <a:fillRect/>
          </a:stretch>
        </p:blipFill>
        <p:spPr>
          <a:xfrm>
            <a:off x="5888324" y="3602450"/>
            <a:ext cx="1939352" cy="2479827"/>
          </a:xfrm>
          <a:prstGeom prst="rect">
            <a:avLst/>
          </a:prstGeom>
        </p:spPr>
      </p:pic>
    </p:spTree>
    <p:extLst>
      <p:ext uri="{BB962C8B-B14F-4D97-AF65-F5344CB8AC3E}">
        <p14:creationId xmlns:p14="http://schemas.microsoft.com/office/powerpoint/2010/main" val="3412378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ECC3CB-0AE2-7D44-A47B-F270DD6188AD}"/>
              </a:ext>
            </a:extLst>
          </p:cNvPr>
          <p:cNvPicPr>
            <a:picLocks noChangeAspect="1"/>
          </p:cNvPicPr>
          <p:nvPr/>
        </p:nvPicPr>
        <p:blipFill rotWithShape="1">
          <a:blip r:embed="rId2"/>
          <a:srcRect t="89569" r="11111"/>
          <a:stretch/>
        </p:blipFill>
        <p:spPr>
          <a:xfrm>
            <a:off x="0" y="6142616"/>
            <a:ext cx="9144000" cy="715383"/>
          </a:xfrm>
          <a:prstGeom prst="rect">
            <a:avLst/>
          </a:prstGeom>
        </p:spPr>
      </p:pic>
      <p:pic>
        <p:nvPicPr>
          <p:cNvPr id="5" name="Picture 4">
            <a:extLst>
              <a:ext uri="{FF2B5EF4-FFF2-40B4-BE49-F238E27FC236}">
                <a16:creationId xmlns:a16="http://schemas.microsoft.com/office/drawing/2014/main" id="{7DA6221B-85D6-164F-94D9-DC51D79D820A}"/>
              </a:ext>
            </a:extLst>
          </p:cNvPr>
          <p:cNvPicPr>
            <a:picLocks noChangeAspect="1"/>
          </p:cNvPicPr>
          <p:nvPr/>
        </p:nvPicPr>
        <p:blipFill>
          <a:blip r:embed="rId3"/>
          <a:stretch>
            <a:fillRect/>
          </a:stretch>
        </p:blipFill>
        <p:spPr>
          <a:xfrm>
            <a:off x="359629" y="6347011"/>
            <a:ext cx="2251601" cy="215153"/>
          </a:xfrm>
          <a:prstGeom prst="rect">
            <a:avLst/>
          </a:prstGeom>
        </p:spPr>
      </p:pic>
      <p:pic>
        <p:nvPicPr>
          <p:cNvPr id="6" name="Picture 5">
            <a:extLst>
              <a:ext uri="{FF2B5EF4-FFF2-40B4-BE49-F238E27FC236}">
                <a16:creationId xmlns:a16="http://schemas.microsoft.com/office/drawing/2014/main" id="{EA7B2B43-A60D-4541-972F-E41459AE0F53}"/>
              </a:ext>
            </a:extLst>
          </p:cNvPr>
          <p:cNvPicPr>
            <a:picLocks noChangeAspect="1"/>
          </p:cNvPicPr>
          <p:nvPr/>
        </p:nvPicPr>
        <p:blipFill>
          <a:blip r:embed="rId4"/>
          <a:stretch>
            <a:fillRect/>
          </a:stretch>
        </p:blipFill>
        <p:spPr>
          <a:xfrm>
            <a:off x="6858000" y="6420899"/>
            <a:ext cx="1790279" cy="158815"/>
          </a:xfrm>
          <a:prstGeom prst="rect">
            <a:avLst/>
          </a:prstGeom>
        </p:spPr>
      </p:pic>
      <p:pic>
        <p:nvPicPr>
          <p:cNvPr id="9" name="Picture 8">
            <a:extLst>
              <a:ext uri="{FF2B5EF4-FFF2-40B4-BE49-F238E27FC236}">
                <a16:creationId xmlns:a16="http://schemas.microsoft.com/office/drawing/2014/main" id="{8FF03B2D-73FB-3041-B0B8-B3B150391889}"/>
              </a:ext>
            </a:extLst>
          </p:cNvPr>
          <p:cNvPicPr>
            <a:picLocks noChangeAspect="1"/>
          </p:cNvPicPr>
          <p:nvPr/>
        </p:nvPicPr>
        <p:blipFill>
          <a:blip r:embed="rId5"/>
          <a:stretch>
            <a:fillRect/>
          </a:stretch>
        </p:blipFill>
        <p:spPr>
          <a:xfrm>
            <a:off x="359629" y="973873"/>
            <a:ext cx="2730190" cy="2730190"/>
          </a:xfrm>
          <a:prstGeom prst="rect">
            <a:avLst/>
          </a:prstGeom>
        </p:spPr>
      </p:pic>
      <p:pic>
        <p:nvPicPr>
          <p:cNvPr id="11" name="Picture 10">
            <a:extLst>
              <a:ext uri="{FF2B5EF4-FFF2-40B4-BE49-F238E27FC236}">
                <a16:creationId xmlns:a16="http://schemas.microsoft.com/office/drawing/2014/main" id="{CC5096CA-B803-4046-82AB-7C134BBAACE2}"/>
              </a:ext>
            </a:extLst>
          </p:cNvPr>
          <p:cNvPicPr>
            <a:picLocks noChangeAspect="1"/>
          </p:cNvPicPr>
          <p:nvPr/>
        </p:nvPicPr>
        <p:blipFill>
          <a:blip r:embed="rId6"/>
          <a:stretch>
            <a:fillRect/>
          </a:stretch>
        </p:blipFill>
        <p:spPr>
          <a:xfrm>
            <a:off x="3343508" y="973873"/>
            <a:ext cx="2737624" cy="2737624"/>
          </a:xfrm>
          <a:prstGeom prst="rect">
            <a:avLst/>
          </a:prstGeom>
        </p:spPr>
      </p:pic>
      <p:pic>
        <p:nvPicPr>
          <p:cNvPr id="17" name="Picture 16">
            <a:extLst>
              <a:ext uri="{FF2B5EF4-FFF2-40B4-BE49-F238E27FC236}">
                <a16:creationId xmlns:a16="http://schemas.microsoft.com/office/drawing/2014/main" id="{F40745BC-76A4-D145-A07F-FD12263B02F1}"/>
              </a:ext>
            </a:extLst>
          </p:cNvPr>
          <p:cNvPicPr>
            <a:picLocks noChangeAspect="1"/>
          </p:cNvPicPr>
          <p:nvPr/>
        </p:nvPicPr>
        <p:blipFill>
          <a:blip r:embed="rId7"/>
          <a:stretch>
            <a:fillRect/>
          </a:stretch>
        </p:blipFill>
        <p:spPr>
          <a:xfrm>
            <a:off x="6235391" y="970651"/>
            <a:ext cx="2733412" cy="2733412"/>
          </a:xfrm>
          <a:prstGeom prst="rect">
            <a:avLst/>
          </a:prstGeom>
        </p:spPr>
      </p:pic>
      <p:pic>
        <p:nvPicPr>
          <p:cNvPr id="19" name="Picture 18">
            <a:extLst>
              <a:ext uri="{FF2B5EF4-FFF2-40B4-BE49-F238E27FC236}">
                <a16:creationId xmlns:a16="http://schemas.microsoft.com/office/drawing/2014/main" id="{198CB681-726E-FB43-838C-F119D7577A0C}"/>
              </a:ext>
            </a:extLst>
          </p:cNvPr>
          <p:cNvPicPr>
            <a:picLocks noChangeAspect="1"/>
          </p:cNvPicPr>
          <p:nvPr/>
        </p:nvPicPr>
        <p:blipFill>
          <a:blip r:embed="rId8"/>
          <a:stretch>
            <a:fillRect/>
          </a:stretch>
        </p:blipFill>
        <p:spPr>
          <a:xfrm>
            <a:off x="359628" y="3982346"/>
            <a:ext cx="8618221" cy="1065440"/>
          </a:xfrm>
          <a:prstGeom prst="rect">
            <a:avLst/>
          </a:prstGeom>
        </p:spPr>
      </p:pic>
    </p:spTree>
    <p:extLst>
      <p:ext uri="{BB962C8B-B14F-4D97-AF65-F5344CB8AC3E}">
        <p14:creationId xmlns:p14="http://schemas.microsoft.com/office/powerpoint/2010/main" val="3203526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9725BF8-3317-E74E-A653-A60378FBA5E8}"/>
              </a:ext>
            </a:extLst>
          </p:cNvPr>
          <p:cNvPicPr>
            <a:picLocks noChangeAspect="1"/>
          </p:cNvPicPr>
          <p:nvPr/>
        </p:nvPicPr>
        <p:blipFill rotWithShape="1">
          <a:blip r:embed="rId2"/>
          <a:srcRect l="10531" t="5598" r="10531" b="5598"/>
          <a:stretch/>
        </p:blipFill>
        <p:spPr>
          <a:xfrm>
            <a:off x="0" y="0"/>
            <a:ext cx="9144000" cy="6858000"/>
          </a:xfrm>
          <a:prstGeom prst="rect">
            <a:avLst/>
          </a:prstGeom>
        </p:spPr>
      </p:pic>
      <p:pic>
        <p:nvPicPr>
          <p:cNvPr id="2" name="Picture 1">
            <a:extLst>
              <a:ext uri="{FF2B5EF4-FFF2-40B4-BE49-F238E27FC236}">
                <a16:creationId xmlns:a16="http://schemas.microsoft.com/office/drawing/2014/main" id="{4DEAA0B8-9148-724F-AA9A-AF60FBE322F6}"/>
              </a:ext>
            </a:extLst>
          </p:cNvPr>
          <p:cNvPicPr>
            <a:picLocks noChangeAspect="1"/>
          </p:cNvPicPr>
          <p:nvPr/>
        </p:nvPicPr>
        <p:blipFill rotWithShape="1">
          <a:blip r:embed="rId3"/>
          <a:srcRect t="89569" r="11111"/>
          <a:stretch/>
        </p:blipFill>
        <p:spPr>
          <a:xfrm>
            <a:off x="0" y="6142616"/>
            <a:ext cx="9144000" cy="715383"/>
          </a:xfrm>
          <a:prstGeom prst="rect">
            <a:avLst/>
          </a:prstGeom>
        </p:spPr>
      </p:pic>
      <p:pic>
        <p:nvPicPr>
          <p:cNvPr id="3" name="Picture 2">
            <a:extLst>
              <a:ext uri="{FF2B5EF4-FFF2-40B4-BE49-F238E27FC236}">
                <a16:creationId xmlns:a16="http://schemas.microsoft.com/office/drawing/2014/main" id="{4902D499-9BB4-874E-819F-F6E0688885C9}"/>
              </a:ext>
            </a:extLst>
          </p:cNvPr>
          <p:cNvPicPr>
            <a:picLocks noChangeAspect="1"/>
          </p:cNvPicPr>
          <p:nvPr/>
        </p:nvPicPr>
        <p:blipFill>
          <a:blip r:embed="rId4"/>
          <a:stretch>
            <a:fillRect/>
          </a:stretch>
        </p:blipFill>
        <p:spPr>
          <a:xfrm>
            <a:off x="359629" y="6347011"/>
            <a:ext cx="2251601" cy="215153"/>
          </a:xfrm>
          <a:prstGeom prst="rect">
            <a:avLst/>
          </a:prstGeom>
        </p:spPr>
      </p:pic>
      <p:pic>
        <p:nvPicPr>
          <p:cNvPr id="6" name="Picture 5">
            <a:extLst>
              <a:ext uri="{FF2B5EF4-FFF2-40B4-BE49-F238E27FC236}">
                <a16:creationId xmlns:a16="http://schemas.microsoft.com/office/drawing/2014/main" id="{D6298E87-F65E-C841-B75C-711D0F3E3294}"/>
              </a:ext>
            </a:extLst>
          </p:cNvPr>
          <p:cNvPicPr>
            <a:picLocks noChangeAspect="1"/>
          </p:cNvPicPr>
          <p:nvPr/>
        </p:nvPicPr>
        <p:blipFill>
          <a:blip r:embed="rId5"/>
          <a:stretch>
            <a:fillRect/>
          </a:stretch>
        </p:blipFill>
        <p:spPr>
          <a:xfrm>
            <a:off x="6858000" y="6420899"/>
            <a:ext cx="1790279" cy="158815"/>
          </a:xfrm>
          <a:prstGeom prst="rect">
            <a:avLst/>
          </a:prstGeom>
        </p:spPr>
      </p:pic>
      <p:pic>
        <p:nvPicPr>
          <p:cNvPr id="11" name="Picture 10">
            <a:extLst>
              <a:ext uri="{FF2B5EF4-FFF2-40B4-BE49-F238E27FC236}">
                <a16:creationId xmlns:a16="http://schemas.microsoft.com/office/drawing/2014/main" id="{5997A67A-33E0-2140-A084-82C91278435F}"/>
              </a:ext>
            </a:extLst>
          </p:cNvPr>
          <p:cNvPicPr>
            <a:picLocks noChangeAspect="1"/>
          </p:cNvPicPr>
          <p:nvPr/>
        </p:nvPicPr>
        <p:blipFill rotWithShape="1">
          <a:blip r:embed="rId6"/>
          <a:srcRect l="12152" t="14814" r="12152" b="8886"/>
          <a:stretch/>
        </p:blipFill>
        <p:spPr>
          <a:xfrm>
            <a:off x="0" y="0"/>
            <a:ext cx="9144000" cy="6142613"/>
          </a:xfrm>
          <a:prstGeom prst="rect">
            <a:avLst/>
          </a:prstGeom>
        </p:spPr>
      </p:pic>
      <p:pic>
        <p:nvPicPr>
          <p:cNvPr id="4" name="Picture 3">
            <a:extLst>
              <a:ext uri="{FF2B5EF4-FFF2-40B4-BE49-F238E27FC236}">
                <a16:creationId xmlns:a16="http://schemas.microsoft.com/office/drawing/2014/main" id="{BED2E8FF-FB9D-A546-A684-E7C9EF2F358F}"/>
              </a:ext>
            </a:extLst>
          </p:cNvPr>
          <p:cNvPicPr>
            <a:picLocks noChangeAspect="1"/>
          </p:cNvPicPr>
          <p:nvPr/>
        </p:nvPicPr>
        <p:blipFill rotWithShape="1">
          <a:blip r:embed="rId7"/>
          <a:srcRect l="6871" t="7230" r="9833" b="7026"/>
          <a:stretch/>
        </p:blipFill>
        <p:spPr>
          <a:xfrm>
            <a:off x="0" y="-1"/>
            <a:ext cx="9144000" cy="6142613"/>
          </a:xfrm>
          <a:prstGeom prst="rect">
            <a:avLst/>
          </a:prstGeom>
        </p:spPr>
      </p:pic>
    </p:spTree>
    <p:extLst>
      <p:ext uri="{BB962C8B-B14F-4D97-AF65-F5344CB8AC3E}">
        <p14:creationId xmlns:p14="http://schemas.microsoft.com/office/powerpoint/2010/main" val="309484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EAA0B8-9148-724F-AA9A-AF60FBE322F6}"/>
              </a:ext>
            </a:extLst>
          </p:cNvPr>
          <p:cNvPicPr>
            <a:picLocks noChangeAspect="1"/>
          </p:cNvPicPr>
          <p:nvPr/>
        </p:nvPicPr>
        <p:blipFill rotWithShape="1">
          <a:blip r:embed="rId2"/>
          <a:srcRect t="89569" r="11111"/>
          <a:stretch/>
        </p:blipFill>
        <p:spPr>
          <a:xfrm>
            <a:off x="0" y="6142616"/>
            <a:ext cx="9144000" cy="715383"/>
          </a:xfrm>
          <a:prstGeom prst="rect">
            <a:avLst/>
          </a:prstGeom>
        </p:spPr>
      </p:pic>
      <p:pic>
        <p:nvPicPr>
          <p:cNvPr id="3" name="Picture 2">
            <a:extLst>
              <a:ext uri="{FF2B5EF4-FFF2-40B4-BE49-F238E27FC236}">
                <a16:creationId xmlns:a16="http://schemas.microsoft.com/office/drawing/2014/main" id="{4902D499-9BB4-874E-819F-F6E0688885C9}"/>
              </a:ext>
            </a:extLst>
          </p:cNvPr>
          <p:cNvPicPr>
            <a:picLocks noChangeAspect="1"/>
          </p:cNvPicPr>
          <p:nvPr/>
        </p:nvPicPr>
        <p:blipFill>
          <a:blip r:embed="rId3"/>
          <a:stretch>
            <a:fillRect/>
          </a:stretch>
        </p:blipFill>
        <p:spPr>
          <a:xfrm>
            <a:off x="359629" y="6347011"/>
            <a:ext cx="2251601" cy="215153"/>
          </a:xfrm>
          <a:prstGeom prst="rect">
            <a:avLst/>
          </a:prstGeom>
        </p:spPr>
      </p:pic>
      <p:pic>
        <p:nvPicPr>
          <p:cNvPr id="6" name="Picture 5">
            <a:extLst>
              <a:ext uri="{FF2B5EF4-FFF2-40B4-BE49-F238E27FC236}">
                <a16:creationId xmlns:a16="http://schemas.microsoft.com/office/drawing/2014/main" id="{D6298E87-F65E-C841-B75C-711D0F3E3294}"/>
              </a:ext>
            </a:extLst>
          </p:cNvPr>
          <p:cNvPicPr>
            <a:picLocks noChangeAspect="1"/>
          </p:cNvPicPr>
          <p:nvPr/>
        </p:nvPicPr>
        <p:blipFill>
          <a:blip r:embed="rId4"/>
          <a:stretch>
            <a:fillRect/>
          </a:stretch>
        </p:blipFill>
        <p:spPr>
          <a:xfrm>
            <a:off x="6858000" y="6420899"/>
            <a:ext cx="1790279" cy="158815"/>
          </a:xfrm>
          <a:prstGeom prst="rect">
            <a:avLst/>
          </a:prstGeom>
        </p:spPr>
      </p:pic>
      <p:pic>
        <p:nvPicPr>
          <p:cNvPr id="5" name="Picture 4">
            <a:extLst>
              <a:ext uri="{FF2B5EF4-FFF2-40B4-BE49-F238E27FC236}">
                <a16:creationId xmlns:a16="http://schemas.microsoft.com/office/drawing/2014/main" id="{BD8526D8-952F-B24E-8C40-5A3D3C5230E5}"/>
              </a:ext>
            </a:extLst>
          </p:cNvPr>
          <p:cNvPicPr>
            <a:picLocks noChangeAspect="1"/>
          </p:cNvPicPr>
          <p:nvPr/>
        </p:nvPicPr>
        <p:blipFill>
          <a:blip r:embed="rId5"/>
          <a:stretch>
            <a:fillRect/>
          </a:stretch>
        </p:blipFill>
        <p:spPr>
          <a:xfrm>
            <a:off x="359629" y="403854"/>
            <a:ext cx="5384800" cy="3644900"/>
          </a:xfrm>
          <a:prstGeom prst="rect">
            <a:avLst/>
          </a:prstGeom>
        </p:spPr>
      </p:pic>
      <p:pic>
        <p:nvPicPr>
          <p:cNvPr id="10" name="Picture 9">
            <a:extLst>
              <a:ext uri="{FF2B5EF4-FFF2-40B4-BE49-F238E27FC236}">
                <a16:creationId xmlns:a16="http://schemas.microsoft.com/office/drawing/2014/main" id="{D4AEAE40-C88D-A14A-B4BD-832C2C8D8E1E}"/>
              </a:ext>
            </a:extLst>
          </p:cNvPr>
          <p:cNvPicPr>
            <a:picLocks noChangeAspect="1"/>
          </p:cNvPicPr>
          <p:nvPr/>
        </p:nvPicPr>
        <p:blipFill>
          <a:blip r:embed="rId6"/>
          <a:stretch>
            <a:fillRect/>
          </a:stretch>
        </p:blipFill>
        <p:spPr>
          <a:xfrm>
            <a:off x="5425361" y="2240782"/>
            <a:ext cx="3359010" cy="3359010"/>
          </a:xfrm>
          <a:prstGeom prst="rect">
            <a:avLst/>
          </a:prstGeom>
        </p:spPr>
      </p:pic>
    </p:spTree>
    <p:extLst>
      <p:ext uri="{BB962C8B-B14F-4D97-AF65-F5344CB8AC3E}">
        <p14:creationId xmlns:p14="http://schemas.microsoft.com/office/powerpoint/2010/main" val="101820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9ECAD3-495C-5847-83FB-218367AC4C5F}"/>
              </a:ext>
            </a:extLst>
          </p:cNvPr>
          <p:cNvPicPr>
            <a:picLocks noChangeAspect="1"/>
          </p:cNvPicPr>
          <p:nvPr/>
        </p:nvPicPr>
        <p:blipFill rotWithShape="1">
          <a:blip r:embed="rId2"/>
          <a:srcRect t="89569" r="11111"/>
          <a:stretch/>
        </p:blipFill>
        <p:spPr>
          <a:xfrm>
            <a:off x="0" y="6142616"/>
            <a:ext cx="9144000" cy="715383"/>
          </a:xfrm>
          <a:prstGeom prst="rect">
            <a:avLst/>
          </a:prstGeom>
        </p:spPr>
      </p:pic>
      <p:pic>
        <p:nvPicPr>
          <p:cNvPr id="5" name="Picture 4">
            <a:extLst>
              <a:ext uri="{FF2B5EF4-FFF2-40B4-BE49-F238E27FC236}">
                <a16:creationId xmlns:a16="http://schemas.microsoft.com/office/drawing/2014/main" id="{EA533831-C1C3-974B-95E5-798C1A29315F}"/>
              </a:ext>
            </a:extLst>
          </p:cNvPr>
          <p:cNvPicPr>
            <a:picLocks noChangeAspect="1"/>
          </p:cNvPicPr>
          <p:nvPr/>
        </p:nvPicPr>
        <p:blipFill>
          <a:blip r:embed="rId3"/>
          <a:stretch>
            <a:fillRect/>
          </a:stretch>
        </p:blipFill>
        <p:spPr>
          <a:xfrm>
            <a:off x="359629" y="6347011"/>
            <a:ext cx="2251601" cy="215153"/>
          </a:xfrm>
          <a:prstGeom prst="rect">
            <a:avLst/>
          </a:prstGeom>
        </p:spPr>
      </p:pic>
      <p:pic>
        <p:nvPicPr>
          <p:cNvPr id="6" name="Picture 5">
            <a:extLst>
              <a:ext uri="{FF2B5EF4-FFF2-40B4-BE49-F238E27FC236}">
                <a16:creationId xmlns:a16="http://schemas.microsoft.com/office/drawing/2014/main" id="{57071A32-4041-A34A-8214-B921E1272F7C}"/>
              </a:ext>
            </a:extLst>
          </p:cNvPr>
          <p:cNvPicPr>
            <a:picLocks noChangeAspect="1"/>
          </p:cNvPicPr>
          <p:nvPr/>
        </p:nvPicPr>
        <p:blipFill>
          <a:blip r:embed="rId4"/>
          <a:stretch>
            <a:fillRect/>
          </a:stretch>
        </p:blipFill>
        <p:spPr>
          <a:xfrm>
            <a:off x="6858000" y="6420899"/>
            <a:ext cx="1790279" cy="158815"/>
          </a:xfrm>
          <a:prstGeom prst="rect">
            <a:avLst/>
          </a:prstGeom>
        </p:spPr>
      </p:pic>
      <p:pic>
        <p:nvPicPr>
          <p:cNvPr id="9" name="Picture 8">
            <a:extLst>
              <a:ext uri="{FF2B5EF4-FFF2-40B4-BE49-F238E27FC236}">
                <a16:creationId xmlns:a16="http://schemas.microsoft.com/office/drawing/2014/main" id="{4C3C0E60-F166-8D44-8CA9-F71E3429F7E2}"/>
              </a:ext>
            </a:extLst>
          </p:cNvPr>
          <p:cNvPicPr>
            <a:picLocks noChangeAspect="1"/>
          </p:cNvPicPr>
          <p:nvPr/>
        </p:nvPicPr>
        <p:blipFill>
          <a:blip r:embed="rId5"/>
          <a:stretch>
            <a:fillRect/>
          </a:stretch>
        </p:blipFill>
        <p:spPr>
          <a:xfrm>
            <a:off x="5019212" y="743903"/>
            <a:ext cx="3677576" cy="4759216"/>
          </a:xfrm>
          <a:prstGeom prst="rect">
            <a:avLst/>
          </a:prstGeom>
        </p:spPr>
      </p:pic>
      <p:pic>
        <p:nvPicPr>
          <p:cNvPr id="13" name="Picture 12">
            <a:extLst>
              <a:ext uri="{FF2B5EF4-FFF2-40B4-BE49-F238E27FC236}">
                <a16:creationId xmlns:a16="http://schemas.microsoft.com/office/drawing/2014/main" id="{039979C2-6B2D-0644-9BC3-0A68E1B9D079}"/>
              </a:ext>
            </a:extLst>
          </p:cNvPr>
          <p:cNvPicPr>
            <a:picLocks noChangeAspect="1"/>
          </p:cNvPicPr>
          <p:nvPr/>
        </p:nvPicPr>
        <p:blipFill>
          <a:blip r:embed="rId6"/>
          <a:stretch>
            <a:fillRect/>
          </a:stretch>
        </p:blipFill>
        <p:spPr>
          <a:xfrm>
            <a:off x="940498" y="743903"/>
            <a:ext cx="3631502" cy="4699591"/>
          </a:xfrm>
          <a:prstGeom prst="rect">
            <a:avLst/>
          </a:prstGeom>
        </p:spPr>
      </p:pic>
    </p:spTree>
    <p:extLst>
      <p:ext uri="{BB962C8B-B14F-4D97-AF65-F5344CB8AC3E}">
        <p14:creationId xmlns:p14="http://schemas.microsoft.com/office/powerpoint/2010/main" val="3960273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48AE9-16E4-214C-A8FE-3CD688B12663}"/>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937E7553-FCA3-C54B-BEDB-720254D2F509}"/>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49686525-FB83-E643-B919-FF3828BFAA69}"/>
              </a:ext>
            </a:extLst>
          </p:cNvPr>
          <p:cNvPicPr>
            <a:picLocks noChangeAspect="1"/>
          </p:cNvPicPr>
          <p:nvPr/>
        </p:nvPicPr>
        <p:blipFill rotWithShape="1">
          <a:blip r:embed="rId2"/>
          <a:srcRect t="89569" r="11111"/>
          <a:stretch/>
        </p:blipFill>
        <p:spPr>
          <a:xfrm>
            <a:off x="0" y="6142616"/>
            <a:ext cx="9144000" cy="715383"/>
          </a:xfrm>
          <a:prstGeom prst="rect">
            <a:avLst/>
          </a:prstGeom>
        </p:spPr>
      </p:pic>
      <p:pic>
        <p:nvPicPr>
          <p:cNvPr id="5" name="Picture 4">
            <a:extLst>
              <a:ext uri="{FF2B5EF4-FFF2-40B4-BE49-F238E27FC236}">
                <a16:creationId xmlns:a16="http://schemas.microsoft.com/office/drawing/2014/main" id="{CE6C40B2-E0C7-FC4C-899C-5C4886E5C8C4}"/>
              </a:ext>
            </a:extLst>
          </p:cNvPr>
          <p:cNvPicPr>
            <a:picLocks noChangeAspect="1"/>
          </p:cNvPicPr>
          <p:nvPr/>
        </p:nvPicPr>
        <p:blipFill>
          <a:blip r:embed="rId3"/>
          <a:stretch>
            <a:fillRect/>
          </a:stretch>
        </p:blipFill>
        <p:spPr>
          <a:xfrm>
            <a:off x="359629" y="6347011"/>
            <a:ext cx="2251601" cy="215153"/>
          </a:xfrm>
          <a:prstGeom prst="rect">
            <a:avLst/>
          </a:prstGeom>
        </p:spPr>
      </p:pic>
      <p:pic>
        <p:nvPicPr>
          <p:cNvPr id="6" name="Picture 5">
            <a:extLst>
              <a:ext uri="{FF2B5EF4-FFF2-40B4-BE49-F238E27FC236}">
                <a16:creationId xmlns:a16="http://schemas.microsoft.com/office/drawing/2014/main" id="{8CCF7154-3990-8242-A3E1-C80CDF36BACF}"/>
              </a:ext>
            </a:extLst>
          </p:cNvPr>
          <p:cNvPicPr>
            <a:picLocks noChangeAspect="1"/>
          </p:cNvPicPr>
          <p:nvPr/>
        </p:nvPicPr>
        <p:blipFill>
          <a:blip r:embed="rId4"/>
          <a:stretch>
            <a:fillRect/>
          </a:stretch>
        </p:blipFill>
        <p:spPr>
          <a:xfrm>
            <a:off x="6858000" y="6420899"/>
            <a:ext cx="1790279" cy="158815"/>
          </a:xfrm>
          <a:prstGeom prst="rect">
            <a:avLst/>
          </a:prstGeom>
        </p:spPr>
      </p:pic>
      <p:pic>
        <p:nvPicPr>
          <p:cNvPr id="8" name="Picture 7">
            <a:extLst>
              <a:ext uri="{FF2B5EF4-FFF2-40B4-BE49-F238E27FC236}">
                <a16:creationId xmlns:a16="http://schemas.microsoft.com/office/drawing/2014/main" id="{5D55B83C-4997-AC49-88FB-C06A35ADEE44}"/>
              </a:ext>
            </a:extLst>
          </p:cNvPr>
          <p:cNvPicPr>
            <a:picLocks noChangeAspect="1"/>
          </p:cNvPicPr>
          <p:nvPr/>
        </p:nvPicPr>
        <p:blipFill>
          <a:blip r:embed="rId5"/>
          <a:stretch>
            <a:fillRect/>
          </a:stretch>
        </p:blipFill>
        <p:spPr>
          <a:xfrm>
            <a:off x="-293915" y="-522648"/>
            <a:ext cx="9594330" cy="6730517"/>
          </a:xfrm>
          <a:prstGeom prst="rect">
            <a:avLst/>
          </a:prstGeom>
        </p:spPr>
      </p:pic>
    </p:spTree>
    <p:extLst>
      <p:ext uri="{BB962C8B-B14F-4D97-AF65-F5344CB8AC3E}">
        <p14:creationId xmlns:p14="http://schemas.microsoft.com/office/powerpoint/2010/main" val="212551399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4416</TotalTime>
  <Words>454</Words>
  <Application>Microsoft Office PowerPoint</Application>
  <PresentationFormat>On-screen Show (4:3)</PresentationFormat>
  <Paragraphs>65</Paragraphs>
  <Slides>21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Calibri Light</vt:lpstr>
      <vt:lpstr>proxima-nova</vt:lpstr>
      <vt:lpstr>Trajan Pro</vt:lpstr>
      <vt:lpstr>Whitney Book</vt:lpstr>
      <vt:lpstr>Whitney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Cassandra Nathan</cp:lastModifiedBy>
  <cp:revision>110</cp:revision>
  <dcterms:created xsi:type="dcterms:W3CDTF">2020-07-09T18:28:46Z</dcterms:created>
  <dcterms:modified xsi:type="dcterms:W3CDTF">2021-08-05T19:38:09Z</dcterms:modified>
</cp:coreProperties>
</file>